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4" r:id="rId11"/>
    <p:sldId id="265" r:id="rId12"/>
    <p:sldId id="266" r:id="rId13"/>
    <p:sldId id="267" r:id="rId14"/>
    <p:sldId id="268" r:id="rId15"/>
    <p:sldId id="263"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793790" y="1551742"/>
            <a:ext cx="7556421" cy="1956435"/>
          </a:xfrm>
          <a:prstGeom prst="rect">
            <a:avLst/>
          </a:prstGeom>
          <a:noFill/>
        </p:spPr>
        <p:txBody>
          <a:bodyPr wrap="square" rtlCol="0" anchor="t"/>
          <a:lstStyle/>
          <a:p>
            <a:pPr marL="0" indent="0">
              <a:lnSpc>
                <a:spcPts val="7700"/>
              </a:lnSpc>
              <a:buNone/>
            </a:pPr>
            <a:r>
              <a:rPr lang="en-US" sz="6160" b="1" dirty="0">
                <a:solidFill>
                  <a:srgbClr val="333F70"/>
                </a:solidFill>
                <a:latin typeface="Unbounded" pitchFamily="34" charset="0"/>
                <a:ea typeface="Unbounded" pitchFamily="34" charset="-122"/>
                <a:cs typeface="Unbounded" pitchFamily="34" charset="-120"/>
              </a:rPr>
              <a:t>Furniture Sales Forecasting</a:t>
            </a:r>
            <a:endParaRPr lang="en-US" sz="6160" dirty="0"/>
          </a:p>
        </p:txBody>
      </p:sp>
      <p:sp>
        <p:nvSpPr>
          <p:cNvPr id="6" name="Text 3"/>
          <p:cNvSpPr/>
          <p:nvPr/>
        </p:nvSpPr>
        <p:spPr>
          <a:xfrm>
            <a:off x="793790" y="3848338"/>
            <a:ext cx="7556421" cy="2177415"/>
          </a:xfrm>
          <a:prstGeom prst="rect">
            <a:avLst/>
          </a:prstGeom>
          <a:noFill/>
        </p:spPr>
        <p:txBody>
          <a:bodyPr wrap="square" rtlCol="0" anchor="t"/>
          <a:lstStyle/>
          <a:p>
            <a:pPr marL="0" indent="0">
              <a:lnSpc>
                <a:spcPts val="2860"/>
              </a:lnSpc>
              <a:buNone/>
            </a:pPr>
            <a:r>
              <a:rPr lang="en-US" sz="1785" dirty="0">
                <a:solidFill>
                  <a:srgbClr val="333F70"/>
                </a:solidFill>
                <a:latin typeface="Open Sans" pitchFamily="34" charset="0"/>
                <a:ea typeface="Open Sans" pitchFamily="34" charset="-122"/>
                <a:cs typeface="Open Sans" pitchFamily="34" charset="-120"/>
              </a:rPr>
              <a:t>This project aims to predict future sales for a furniture store using a machine learning model. By analyzing historical data including order details, customer information, product categories, and sales performance, the model will forecast future sales trends, which can benefit inventory management, marketing strategies, and financial planning.</a:t>
            </a:r>
            <a:endParaRPr lang="en-US" sz="1785" dirty="0"/>
          </a:p>
        </p:txBody>
      </p:sp>
      <p:sp>
        <p:nvSpPr>
          <p:cNvPr id="9" name="Text 6"/>
          <p:cNvSpPr/>
          <p:nvPr/>
        </p:nvSpPr>
        <p:spPr>
          <a:xfrm>
            <a:off x="1270040" y="6280904"/>
            <a:ext cx="2472809" cy="396835"/>
          </a:xfrm>
          <a:prstGeom prst="rect">
            <a:avLst/>
          </a:prstGeom>
          <a:noFill/>
        </p:spPr>
        <p:txBody>
          <a:bodyPr wrap="none" rtlCol="0" anchor="t"/>
          <a:lstStyle/>
          <a:p>
            <a:pPr marL="0" indent="0" algn="l">
              <a:lnSpc>
                <a:spcPts val="3125"/>
              </a:lnSpc>
              <a:buNone/>
            </a:pPr>
            <a:endParaRPr lang="en-US" sz="223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sp>
        <p:nvSpPr>
          <p:cNvPr id="4" name="Text 2"/>
          <p:cNvSpPr/>
          <p:nvPr/>
        </p:nvSpPr>
        <p:spPr>
          <a:xfrm>
            <a:off x="932617" y="1150025"/>
            <a:ext cx="4826079" cy="603171"/>
          </a:xfrm>
          <a:prstGeom prst="rect">
            <a:avLst/>
          </a:prstGeom>
          <a:noFill/>
        </p:spPr>
        <p:txBody>
          <a:bodyPr wrap="none" rtlCol="0" anchor="t"/>
          <a:lstStyle/>
          <a:p>
            <a:pPr marL="0" indent="0">
              <a:lnSpc>
                <a:spcPts val="4750"/>
              </a:lnSpc>
              <a:buNone/>
            </a:pPr>
            <a:endParaRPr lang="en-US" sz="3800" dirty="0"/>
          </a:p>
        </p:txBody>
      </p:sp>
      <p:sp>
        <p:nvSpPr>
          <p:cNvPr id="5" name="Text 3"/>
          <p:cNvSpPr/>
          <p:nvPr/>
        </p:nvSpPr>
        <p:spPr>
          <a:xfrm>
            <a:off x="932617" y="2139196"/>
            <a:ext cx="12765048" cy="308729"/>
          </a:xfrm>
          <a:prstGeom prst="rect">
            <a:avLst/>
          </a:prstGeom>
          <a:noFill/>
        </p:spPr>
        <p:txBody>
          <a:bodyPr wrap="none" rtlCol="0" anchor="t"/>
          <a:lstStyle/>
          <a:p>
            <a:pPr marL="0" indent="0">
              <a:lnSpc>
                <a:spcPts val="2430"/>
              </a:lnSpc>
              <a:buNone/>
            </a:pPr>
            <a:r>
              <a:rPr lang="en-US" sz="1520" dirty="0">
                <a:solidFill>
                  <a:srgbClr val="333F70"/>
                </a:solidFill>
                <a:latin typeface="Open Sans" pitchFamily="34" charset="0"/>
                <a:ea typeface="Open Sans" pitchFamily="34" charset="-122"/>
                <a:cs typeface="Open Sans" pitchFamily="34" charset="-120"/>
              </a:rPr>
              <a:t>Product ID_FUR-FU-10004270 -0.056008 Product Name_Staple-based wall hangings -0.056054 State_Illinois -0.059166 City_Chicago -0.060084</a:t>
            </a:r>
            <a:endParaRPr lang="en-US" sz="1520" dirty="0"/>
          </a:p>
        </p:txBody>
      </p:sp>
      <p:sp>
        <p:nvSpPr>
          <p:cNvPr id="6" name="Text 4"/>
          <p:cNvSpPr/>
          <p:nvPr/>
        </p:nvSpPr>
        <p:spPr>
          <a:xfrm>
            <a:off x="932617" y="2665095"/>
            <a:ext cx="12765048" cy="617458"/>
          </a:xfrm>
          <a:prstGeom prst="rect">
            <a:avLst/>
          </a:prstGeom>
          <a:noFill/>
        </p:spPr>
        <p:txBody>
          <a:bodyPr wrap="square" rtlCol="0" anchor="t"/>
          <a:lstStyle/>
          <a:p>
            <a:pPr marL="0" indent="0">
              <a:lnSpc>
                <a:spcPts val="2430"/>
              </a:lnSpc>
              <a:buNone/>
            </a:pPr>
            <a:r>
              <a:rPr lang="en-US" sz="1520" dirty="0">
                <a:solidFill>
                  <a:srgbClr val="333F70"/>
                </a:solidFill>
                <a:latin typeface="Open Sans" pitchFamily="34" charset="0"/>
                <a:ea typeface="Open Sans" pitchFamily="34" charset="-122"/>
                <a:cs typeface="Open Sans" pitchFamily="34" charset="-120"/>
              </a:rPr>
              <a:t> Sub-Category_Furnishings -0.457835 Name: Sales, Length: 6209, dtype: float64 Index(['Row ID', 'Postal Code', 'Sales', 'Quantity', 'Discount', 'Profit', 'Order ID_CA-2014-100678', 'Order ID_CA-2014-100706', 'Order ID_CA-2014-100916', 'Order ID_CA-2014-101462', ... '</a:t>
            </a:r>
            <a:endParaRPr lang="en-US" sz="1520" dirty="0"/>
          </a:p>
        </p:txBody>
      </p:sp>
      <p:sp>
        <p:nvSpPr>
          <p:cNvPr id="7" name="Text 5"/>
          <p:cNvSpPr/>
          <p:nvPr/>
        </p:nvSpPr>
        <p:spPr>
          <a:xfrm>
            <a:off x="932617" y="3499723"/>
            <a:ext cx="12765048" cy="1234916"/>
          </a:xfrm>
          <a:prstGeom prst="rect">
            <a:avLst/>
          </a:prstGeom>
          <a:noFill/>
        </p:spPr>
        <p:txBody>
          <a:bodyPr wrap="square" rtlCol="0" anchor="t"/>
          <a:lstStyle/>
          <a:p>
            <a:pPr marL="0" indent="0">
              <a:lnSpc>
                <a:spcPts val="2430"/>
              </a:lnSpc>
              <a:buNone/>
            </a:pPr>
            <a:r>
              <a:rPr lang="en-US" sz="1520" dirty="0">
                <a:solidFill>
                  <a:srgbClr val="333F70"/>
                </a:solidFill>
                <a:latin typeface="Open Sans" pitchFamily="34" charset="0"/>
                <a:ea typeface="Open Sans" pitchFamily="34" charset="-122"/>
                <a:cs typeface="Open Sans" pitchFamily="34" charset="-120"/>
              </a:rPr>
              <a:t>Product Name_Tensor Brushed Steel Torchiere Floor Lamp', 'Product Name_Tensor Computer Mounted Lamp', 'Product Name_Tensor Track Tree Floor Lamp', 'Product Name_Ultra Commercial Grade Dual Valve Door Closer', 'Product Name_Ultra Door Kickplate, 8"H x 34"W', 'Product Name_Ultra Door Pull Handle', 'Product Name_Ultra Door Push Plate', 'Product Name_Westinghouse Clip-On Gooseneck Lamps', 'Product Name_Westinghouse Floor Lamp with Metal Mesh Shade, Black', 'Product Name_Westinghouse Mesh Shade Clip-On Gooseneck Lamp, Black'],</a:t>
            </a:r>
            <a:endParaRPr lang="en-US" sz="1520" dirty="0"/>
          </a:p>
        </p:txBody>
      </p:sp>
      <p:sp>
        <p:nvSpPr>
          <p:cNvPr id="8" name="Text 6"/>
          <p:cNvSpPr/>
          <p:nvPr/>
        </p:nvSpPr>
        <p:spPr>
          <a:xfrm>
            <a:off x="932617" y="4951809"/>
            <a:ext cx="12765048" cy="1234916"/>
          </a:xfrm>
          <a:prstGeom prst="rect">
            <a:avLst/>
          </a:prstGeom>
          <a:noFill/>
        </p:spPr>
        <p:txBody>
          <a:bodyPr wrap="square" rtlCol="0" anchor="t"/>
          <a:lstStyle/>
          <a:p>
            <a:pPr marL="0" indent="0">
              <a:lnSpc>
                <a:spcPts val="2430"/>
              </a:lnSpc>
              <a:buNone/>
            </a:pPr>
            <a:r>
              <a:rPr lang="en-US" sz="1520" dirty="0">
                <a:solidFill>
                  <a:srgbClr val="333F70"/>
                </a:solidFill>
                <a:latin typeface="Open Sans" pitchFamily="34" charset="0"/>
                <a:ea typeface="Open Sans" pitchFamily="34" charset="-122"/>
                <a:cs typeface="Open Sans" pitchFamily="34" charset="-120"/>
              </a:rPr>
              <a:t> dtype='object', length=6209) Mean Squared Error: 306563.5646297518 R-squared: -0.00046797502100925925 Predicted future sales: [355.89500454 355.89411216 355.89321978 355.89232739 355.89143501 355.89054262 355.88965024 355.88875785 355.88786547 355.88697309 355.8860807 355.88518832 355.88429593 355.88340355 355.88251116 355.88161878 355.88072639 355.87983401 355.87894163 355.87804924 355.87715686 355.87626447 355.87537209 355.8744797 355.87358732 355.87269493]</a:t>
            </a:r>
            <a:endParaRPr lang="en-US" sz="1520" dirty="0"/>
          </a:p>
        </p:txBody>
      </p:sp>
      <p:sp>
        <p:nvSpPr>
          <p:cNvPr id="9" name="Text 7"/>
          <p:cNvSpPr/>
          <p:nvPr/>
        </p:nvSpPr>
        <p:spPr>
          <a:xfrm>
            <a:off x="932617" y="6476286"/>
            <a:ext cx="4826079" cy="603171"/>
          </a:xfrm>
          <a:prstGeom prst="rect">
            <a:avLst/>
          </a:prstGeom>
          <a:noFill/>
        </p:spPr>
        <p:txBody>
          <a:bodyPr wrap="none" rtlCol="0" anchor="t"/>
          <a:lstStyle/>
          <a:p>
            <a:pPr marL="0" indent="0">
              <a:lnSpc>
                <a:spcPts val="4750"/>
              </a:lnSpc>
              <a:buNone/>
            </a:pPr>
            <a:endParaRPr lang="en-US" sz="3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884682"/>
          </a:xfrm>
          <a:prstGeom prst="rect">
            <a:avLst/>
          </a:prstGeom>
          <a:solidFill>
            <a:srgbClr val="FFFFFF"/>
          </a:solidFill>
        </p:spPr>
      </p:sp>
      <p:sp>
        <p:nvSpPr>
          <p:cNvPr id="4" name="Text 2"/>
          <p:cNvSpPr/>
          <p:nvPr/>
        </p:nvSpPr>
        <p:spPr>
          <a:xfrm>
            <a:off x="2065496" y="436602"/>
            <a:ext cx="3969425" cy="496133"/>
          </a:xfrm>
          <a:prstGeom prst="rect">
            <a:avLst/>
          </a:prstGeom>
          <a:noFill/>
        </p:spPr>
        <p:txBody>
          <a:bodyPr wrap="none" rtlCol="0" anchor="t"/>
          <a:lstStyle/>
          <a:p>
            <a:pPr marL="0" indent="0">
              <a:lnSpc>
                <a:spcPts val="3905"/>
              </a:lnSpc>
              <a:buNone/>
            </a:pPr>
            <a:r>
              <a:rPr lang="en-US" sz="3125" b="1" dirty="0">
                <a:solidFill>
                  <a:srgbClr val="333F70"/>
                </a:solidFill>
                <a:latin typeface="Unbounded" pitchFamily="34" charset="0"/>
                <a:ea typeface="Unbounded" pitchFamily="34" charset="-122"/>
                <a:cs typeface="Unbounded" pitchFamily="34" charset="-120"/>
              </a:rPr>
              <a:t>Visulization</a:t>
            </a:r>
            <a:endParaRPr lang="en-US" sz="3125" dirty="0"/>
          </a:p>
        </p:txBody>
      </p:sp>
      <p:pic>
        <p:nvPicPr>
          <p:cNvPr id="5" name="Image 0" descr="preencoded.png"/>
          <p:cNvPicPr>
            <a:picLocks noChangeAspect="1"/>
          </p:cNvPicPr>
          <p:nvPr/>
        </p:nvPicPr>
        <p:blipFill>
          <a:blip r:embed="rId1"/>
          <a:stretch>
            <a:fillRect/>
          </a:stretch>
        </p:blipFill>
        <p:spPr>
          <a:xfrm>
            <a:off x="2065496" y="1250275"/>
            <a:ext cx="10499288" cy="4694992"/>
          </a:xfrm>
          <a:prstGeom prst="rect">
            <a:avLst/>
          </a:prstGeom>
        </p:spPr>
      </p:pic>
      <p:sp>
        <p:nvSpPr>
          <p:cNvPr id="6" name="Text 3"/>
          <p:cNvSpPr/>
          <p:nvPr/>
        </p:nvSpPr>
        <p:spPr>
          <a:xfrm>
            <a:off x="2065496" y="6183392"/>
            <a:ext cx="5748695" cy="248007"/>
          </a:xfrm>
          <a:prstGeom prst="rect">
            <a:avLst/>
          </a:prstGeom>
          <a:noFill/>
        </p:spPr>
        <p:txBody>
          <a:bodyPr wrap="none" rtlCol="0" anchor="t"/>
          <a:lstStyle/>
          <a:p>
            <a:pPr marL="0" indent="0">
              <a:lnSpc>
                <a:spcPts val="1955"/>
              </a:lnSpc>
              <a:buNone/>
            </a:pPr>
            <a:r>
              <a:rPr lang="en-US" sz="1565" b="1" dirty="0">
                <a:solidFill>
                  <a:srgbClr val="333F70"/>
                </a:solidFill>
                <a:latin typeface="Unbounded" pitchFamily="34" charset="0"/>
                <a:ea typeface="Unbounded" pitchFamily="34" charset="-122"/>
                <a:cs typeface="Unbounded" pitchFamily="34" charset="-120"/>
              </a:rPr>
              <a:t>ORDER ID WITH SHIP MODE(DUAL LINE CHART)</a:t>
            </a:r>
            <a:endParaRPr lang="en-US" sz="1565" dirty="0"/>
          </a:p>
        </p:txBody>
      </p:sp>
      <p:sp>
        <p:nvSpPr>
          <p:cNvPr id="7" name="Text 4"/>
          <p:cNvSpPr/>
          <p:nvPr/>
        </p:nvSpPr>
        <p:spPr>
          <a:xfrm>
            <a:off x="2065496" y="6669524"/>
            <a:ext cx="10499288" cy="1778556"/>
          </a:xfrm>
          <a:prstGeom prst="rect">
            <a:avLst/>
          </a:prstGeom>
          <a:noFill/>
        </p:spPr>
        <p:txBody>
          <a:bodyPr wrap="squar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Ship Mode Standard Class has the highest Order ID due to City Chester. City Oklahoma City has the highest Order ID at 2, out of which Ship Mode First Class contributed the most at 1. First Class has a Order ID of 1 for City Jacksonville. Standard Class (56 %) and First Class (40 %) are the most frequently occurring categories of Ship Mode with a combined count of 24 items with Order ID values The total number of results for Order ID, across all ship modes, is 25. Ship Mode Standard Class has the highest Country due to City Chester. City Oklahoma City has the highest Country at 2, out of which Ship Mode First Class contributed the most at 1. First Class has a Country of 1 for City Jacksonville. Standard Class (56 %) and First Class (40 %) are the most frequently occurring categories of Ship Mode with a combined count of 24 items with Country values (96 % of the total). The total number of results for Country, across all ship modes, is 25.</a:t>
            </a:r>
            <a:endParaRPr lang="en-US" sz="12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sp>
        <p:nvSpPr>
          <p:cNvPr id="4" name="Text 2"/>
          <p:cNvSpPr/>
          <p:nvPr/>
        </p:nvSpPr>
        <p:spPr>
          <a:xfrm>
            <a:off x="1094423" y="518993"/>
            <a:ext cx="4703802" cy="587931"/>
          </a:xfrm>
          <a:prstGeom prst="rect">
            <a:avLst/>
          </a:prstGeom>
          <a:noFill/>
        </p:spPr>
        <p:txBody>
          <a:bodyPr wrap="none" rtlCol="0" anchor="t"/>
          <a:lstStyle/>
          <a:p>
            <a:pPr marL="0" indent="0">
              <a:lnSpc>
                <a:spcPts val="4630"/>
              </a:lnSpc>
              <a:buNone/>
            </a:pPr>
            <a:endParaRPr lang="en-US" sz="3705" dirty="0"/>
          </a:p>
        </p:txBody>
      </p:sp>
      <p:pic>
        <p:nvPicPr>
          <p:cNvPr id="5" name="Image 0" descr="preencoded.png"/>
          <p:cNvPicPr>
            <a:picLocks noChangeAspect="1"/>
          </p:cNvPicPr>
          <p:nvPr/>
        </p:nvPicPr>
        <p:blipFill>
          <a:blip r:embed="rId1"/>
          <a:stretch>
            <a:fillRect/>
          </a:stretch>
        </p:blipFill>
        <p:spPr>
          <a:xfrm>
            <a:off x="1094423" y="1483162"/>
            <a:ext cx="8701088" cy="4466153"/>
          </a:xfrm>
          <a:prstGeom prst="rect">
            <a:avLst/>
          </a:prstGeom>
        </p:spPr>
      </p:pic>
      <p:sp>
        <p:nvSpPr>
          <p:cNvPr id="6" name="Text 3"/>
          <p:cNvSpPr/>
          <p:nvPr/>
        </p:nvSpPr>
        <p:spPr>
          <a:xfrm>
            <a:off x="1094423" y="6231493"/>
            <a:ext cx="6767870" cy="293846"/>
          </a:xfrm>
          <a:prstGeom prst="rect">
            <a:avLst/>
          </a:prstGeom>
          <a:noFill/>
        </p:spPr>
        <p:txBody>
          <a:bodyPr wrap="none" rtlCol="0" anchor="t"/>
          <a:lstStyle/>
          <a:p>
            <a:pPr marL="0" indent="0">
              <a:lnSpc>
                <a:spcPts val="2315"/>
              </a:lnSpc>
              <a:buNone/>
            </a:pPr>
            <a:r>
              <a:rPr lang="en-US" sz="1850" b="1" dirty="0">
                <a:solidFill>
                  <a:srgbClr val="333F70"/>
                </a:solidFill>
                <a:latin typeface="Unbounded" pitchFamily="34" charset="0"/>
                <a:ea typeface="Unbounded" pitchFamily="34" charset="-122"/>
                <a:cs typeface="Unbounded" pitchFamily="34" charset="-120"/>
              </a:rPr>
              <a:t> SHIP DATE WITH ORDER DATE(SCATTER PLOT)</a:t>
            </a:r>
            <a:endParaRPr lang="en-US" sz="1850" dirty="0"/>
          </a:p>
        </p:txBody>
      </p:sp>
      <p:sp>
        <p:nvSpPr>
          <p:cNvPr id="7" name="Text 4"/>
          <p:cNvSpPr/>
          <p:nvPr/>
        </p:nvSpPr>
        <p:spPr>
          <a:xfrm>
            <a:off x="1094423" y="6807517"/>
            <a:ext cx="12441555" cy="902970"/>
          </a:xfrm>
          <a:prstGeom prst="rect">
            <a:avLst/>
          </a:prstGeom>
          <a:noFill/>
        </p:spPr>
        <p:txBody>
          <a:bodyPr wrap="square" rtlCol="0" anchor="t"/>
          <a:lstStyle/>
          <a:p>
            <a:pPr marL="0" indent="0">
              <a:lnSpc>
                <a:spcPts val="2370"/>
              </a:lnSpc>
              <a:buNone/>
            </a:pPr>
            <a:r>
              <a:rPr lang="en-US" sz="1480" dirty="0">
                <a:solidFill>
                  <a:srgbClr val="333F70"/>
                </a:solidFill>
                <a:latin typeface="Open Sans" pitchFamily="34" charset="0"/>
                <a:ea typeface="Open Sans" pitchFamily="34" charset="-122"/>
                <a:cs typeface="Open Sans" pitchFamily="34" charset="-120"/>
              </a:rPr>
              <a:t>The overall number of results for Ship Date is 13.The total number of results for Order ID, across all ship modes, is 25. Ship Mode Standard Class has the highest Country due to City Chester. City Oklahoma City has the highest Country at 2, out of which Ship Mode First Class contributed the most at 1. The overall number of results for Ship Date is 13.</a:t>
            </a:r>
            <a:endParaRPr lang="en-US" sz="148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30553"/>
          </a:xfrm>
          <a:prstGeom prst="rect">
            <a:avLst/>
          </a:prstGeom>
          <a:solidFill>
            <a:srgbClr val="FFFFFF"/>
          </a:solidFill>
        </p:spPr>
      </p:sp>
      <p:pic>
        <p:nvPicPr>
          <p:cNvPr id="4" name="Image 0" descr="preencoded.png"/>
          <p:cNvPicPr>
            <a:picLocks noChangeAspect="1"/>
          </p:cNvPicPr>
          <p:nvPr/>
        </p:nvPicPr>
        <p:blipFill>
          <a:blip r:embed="rId1"/>
          <a:stretch>
            <a:fillRect/>
          </a:stretch>
        </p:blipFill>
        <p:spPr>
          <a:xfrm>
            <a:off x="9144000" y="0"/>
            <a:ext cx="5486400" cy="8230553"/>
          </a:xfrm>
          <a:prstGeom prst="rect">
            <a:avLst/>
          </a:prstGeom>
        </p:spPr>
      </p:pic>
      <p:sp>
        <p:nvSpPr>
          <p:cNvPr id="5" name="Text 2"/>
          <p:cNvSpPr/>
          <p:nvPr/>
        </p:nvSpPr>
        <p:spPr>
          <a:xfrm>
            <a:off x="745569" y="585788"/>
            <a:ext cx="7652861" cy="1331357"/>
          </a:xfrm>
          <a:prstGeom prst="rect">
            <a:avLst/>
          </a:prstGeom>
          <a:noFill/>
        </p:spPr>
        <p:txBody>
          <a:bodyPr wrap="square" rtlCol="0" anchor="t"/>
          <a:lstStyle/>
          <a:p>
            <a:pPr marL="0" indent="0">
              <a:lnSpc>
                <a:spcPts val="5240"/>
              </a:lnSpc>
              <a:buNone/>
            </a:pPr>
            <a:r>
              <a:rPr lang="en-US" sz="4195" b="1" dirty="0">
                <a:solidFill>
                  <a:srgbClr val="333F70"/>
                </a:solidFill>
                <a:latin typeface="Unbounded" pitchFamily="34" charset="0"/>
                <a:ea typeface="Unbounded" pitchFamily="34" charset="-122"/>
                <a:cs typeface="Unbounded" pitchFamily="34" charset="-120"/>
              </a:rPr>
              <a:t>Conclusion and Business Impact</a:t>
            </a:r>
            <a:endParaRPr lang="en-US" sz="4195" dirty="0"/>
          </a:p>
        </p:txBody>
      </p:sp>
      <p:sp>
        <p:nvSpPr>
          <p:cNvPr id="6" name="Shape 3"/>
          <p:cNvSpPr/>
          <p:nvPr/>
        </p:nvSpPr>
        <p:spPr>
          <a:xfrm>
            <a:off x="745569" y="2236589"/>
            <a:ext cx="3719989" cy="3611880"/>
          </a:xfrm>
          <a:prstGeom prst="roundRect">
            <a:avLst>
              <a:gd name="adj" fmla="val 2477"/>
            </a:avLst>
          </a:prstGeom>
          <a:solidFill>
            <a:srgbClr val="D6F5EE"/>
          </a:solidFill>
          <a:ln w="7620">
            <a:solidFill>
              <a:srgbClr val="BCDBD4"/>
            </a:solidFill>
            <a:prstDash val="solid"/>
          </a:ln>
        </p:spPr>
      </p:sp>
      <p:sp>
        <p:nvSpPr>
          <p:cNvPr id="7" name="Text 4"/>
          <p:cNvSpPr/>
          <p:nvPr/>
        </p:nvSpPr>
        <p:spPr>
          <a:xfrm>
            <a:off x="966192" y="2457212"/>
            <a:ext cx="3278743" cy="665559"/>
          </a:xfrm>
          <a:prstGeom prst="rect">
            <a:avLst/>
          </a:prstGeom>
          <a:noFill/>
        </p:spPr>
        <p:txBody>
          <a:bodyPr wrap="square" rtlCol="0" anchor="t"/>
          <a:lstStyle/>
          <a:p>
            <a:pPr marL="0" indent="0">
              <a:lnSpc>
                <a:spcPts val="2620"/>
              </a:lnSpc>
              <a:buNone/>
            </a:pPr>
            <a:r>
              <a:rPr lang="en-US" sz="2095" b="1" dirty="0">
                <a:solidFill>
                  <a:srgbClr val="333F70"/>
                </a:solidFill>
                <a:latin typeface="Unbounded" pitchFamily="34" charset="0"/>
                <a:ea typeface="Unbounded" pitchFamily="34" charset="-122"/>
                <a:cs typeface="Unbounded" pitchFamily="34" charset="-120"/>
              </a:rPr>
              <a:t>Improved Inventory Management</a:t>
            </a:r>
            <a:endParaRPr lang="en-US" sz="2095" dirty="0"/>
          </a:p>
        </p:txBody>
      </p:sp>
      <p:sp>
        <p:nvSpPr>
          <p:cNvPr id="8" name="Text 5"/>
          <p:cNvSpPr/>
          <p:nvPr/>
        </p:nvSpPr>
        <p:spPr>
          <a:xfrm>
            <a:off x="966192" y="3250525"/>
            <a:ext cx="3278743" cy="1703784"/>
          </a:xfrm>
          <a:prstGeom prst="rect">
            <a:avLst/>
          </a:prstGeom>
          <a:noFill/>
        </p:spPr>
        <p:txBody>
          <a:bodyPr wrap="square" rtlCol="0" anchor="t"/>
          <a:lstStyle/>
          <a:p>
            <a:pPr marL="0" indent="0">
              <a:lnSpc>
                <a:spcPts val="2685"/>
              </a:lnSpc>
              <a:buNone/>
            </a:pPr>
            <a:r>
              <a:rPr lang="en-US" sz="1675" dirty="0">
                <a:solidFill>
                  <a:srgbClr val="333F70"/>
                </a:solidFill>
                <a:latin typeface="Open Sans" pitchFamily="34" charset="0"/>
                <a:ea typeface="Open Sans" pitchFamily="34" charset="-122"/>
                <a:cs typeface="Open Sans" pitchFamily="34" charset="-120"/>
              </a:rPr>
              <a:t>Accurately predicting future demand allows for optimized inventory levels, minimizing stockouts and reducing storage costs.</a:t>
            </a:r>
            <a:endParaRPr lang="en-US" sz="1675" dirty="0"/>
          </a:p>
        </p:txBody>
      </p:sp>
      <p:sp>
        <p:nvSpPr>
          <p:cNvPr id="9" name="Shape 6"/>
          <p:cNvSpPr/>
          <p:nvPr/>
        </p:nvSpPr>
        <p:spPr>
          <a:xfrm>
            <a:off x="4678561" y="2236589"/>
            <a:ext cx="3719989" cy="3611880"/>
          </a:xfrm>
          <a:prstGeom prst="roundRect">
            <a:avLst>
              <a:gd name="adj" fmla="val 2477"/>
            </a:avLst>
          </a:prstGeom>
          <a:solidFill>
            <a:srgbClr val="D6F5EE"/>
          </a:solidFill>
          <a:ln w="7620">
            <a:solidFill>
              <a:srgbClr val="BCDBD4"/>
            </a:solidFill>
            <a:prstDash val="solid"/>
          </a:ln>
        </p:spPr>
      </p:sp>
      <p:sp>
        <p:nvSpPr>
          <p:cNvPr id="10" name="Text 7"/>
          <p:cNvSpPr/>
          <p:nvPr/>
        </p:nvSpPr>
        <p:spPr>
          <a:xfrm>
            <a:off x="4899184" y="2457212"/>
            <a:ext cx="3278743" cy="998339"/>
          </a:xfrm>
          <a:prstGeom prst="rect">
            <a:avLst/>
          </a:prstGeom>
          <a:noFill/>
        </p:spPr>
        <p:txBody>
          <a:bodyPr wrap="square" rtlCol="0" anchor="t"/>
          <a:lstStyle/>
          <a:p>
            <a:pPr marL="0" indent="0">
              <a:lnSpc>
                <a:spcPts val="2620"/>
              </a:lnSpc>
              <a:buNone/>
            </a:pPr>
            <a:r>
              <a:rPr lang="en-US" sz="2095" b="1" dirty="0">
                <a:solidFill>
                  <a:srgbClr val="333F70"/>
                </a:solidFill>
                <a:latin typeface="Unbounded" pitchFamily="34" charset="0"/>
                <a:ea typeface="Unbounded" pitchFamily="34" charset="-122"/>
                <a:cs typeface="Unbounded" pitchFamily="34" charset="-120"/>
              </a:rPr>
              <a:t>Targeted Marketing Strategies</a:t>
            </a:r>
            <a:endParaRPr lang="en-US" sz="2095" dirty="0"/>
          </a:p>
        </p:txBody>
      </p:sp>
      <p:sp>
        <p:nvSpPr>
          <p:cNvPr id="11" name="Text 8"/>
          <p:cNvSpPr/>
          <p:nvPr/>
        </p:nvSpPr>
        <p:spPr>
          <a:xfrm>
            <a:off x="4899184" y="3583305"/>
            <a:ext cx="3278743" cy="2044541"/>
          </a:xfrm>
          <a:prstGeom prst="rect">
            <a:avLst/>
          </a:prstGeom>
          <a:noFill/>
        </p:spPr>
        <p:txBody>
          <a:bodyPr wrap="square" rtlCol="0" anchor="t"/>
          <a:lstStyle/>
          <a:p>
            <a:pPr marL="0" indent="0">
              <a:lnSpc>
                <a:spcPts val="2685"/>
              </a:lnSpc>
              <a:buNone/>
            </a:pPr>
            <a:r>
              <a:rPr lang="en-US" sz="1675" dirty="0">
                <a:solidFill>
                  <a:srgbClr val="333F70"/>
                </a:solidFill>
                <a:latin typeface="Open Sans" pitchFamily="34" charset="0"/>
                <a:ea typeface="Open Sans" pitchFamily="34" charset="-122"/>
                <a:cs typeface="Open Sans" pitchFamily="34" charset="-120"/>
              </a:rPr>
              <a:t>By understanding customer behavior and sales trends, marketing efforts can be targeted to specific segments and time periods, maximizing ROI.</a:t>
            </a:r>
            <a:endParaRPr lang="en-US" sz="1675" dirty="0"/>
          </a:p>
        </p:txBody>
      </p:sp>
      <p:sp>
        <p:nvSpPr>
          <p:cNvPr id="12" name="Shape 9"/>
          <p:cNvSpPr/>
          <p:nvPr/>
        </p:nvSpPr>
        <p:spPr>
          <a:xfrm>
            <a:off x="745569" y="6061472"/>
            <a:ext cx="7652861" cy="1583293"/>
          </a:xfrm>
          <a:prstGeom prst="roundRect">
            <a:avLst>
              <a:gd name="adj" fmla="val 5651"/>
            </a:avLst>
          </a:prstGeom>
          <a:solidFill>
            <a:srgbClr val="D6F5EE"/>
          </a:solidFill>
          <a:ln w="7620">
            <a:solidFill>
              <a:srgbClr val="BCDBD4"/>
            </a:solidFill>
            <a:prstDash val="solid"/>
          </a:ln>
        </p:spPr>
      </p:sp>
      <p:sp>
        <p:nvSpPr>
          <p:cNvPr id="13" name="Text 10"/>
          <p:cNvSpPr/>
          <p:nvPr/>
        </p:nvSpPr>
        <p:spPr>
          <a:xfrm>
            <a:off x="966192" y="6282095"/>
            <a:ext cx="4780598" cy="332780"/>
          </a:xfrm>
          <a:prstGeom prst="rect">
            <a:avLst/>
          </a:prstGeom>
          <a:noFill/>
        </p:spPr>
        <p:txBody>
          <a:bodyPr wrap="none" rtlCol="0" anchor="t"/>
          <a:lstStyle/>
          <a:p>
            <a:pPr marL="0" indent="0">
              <a:lnSpc>
                <a:spcPts val="2620"/>
              </a:lnSpc>
              <a:buNone/>
            </a:pPr>
            <a:r>
              <a:rPr lang="en-US" sz="2095" b="1" dirty="0">
                <a:solidFill>
                  <a:srgbClr val="333F70"/>
                </a:solidFill>
                <a:latin typeface="Unbounded" pitchFamily="34" charset="0"/>
                <a:ea typeface="Unbounded" pitchFamily="34" charset="-122"/>
                <a:cs typeface="Unbounded" pitchFamily="34" charset="-120"/>
              </a:rPr>
              <a:t>Enhanced Financial Planning</a:t>
            </a:r>
            <a:endParaRPr lang="en-US" sz="2095" dirty="0"/>
          </a:p>
        </p:txBody>
      </p:sp>
      <p:sp>
        <p:nvSpPr>
          <p:cNvPr id="14" name="Text 11"/>
          <p:cNvSpPr/>
          <p:nvPr/>
        </p:nvSpPr>
        <p:spPr>
          <a:xfrm>
            <a:off x="966192" y="6742628"/>
            <a:ext cx="7211616" cy="681514"/>
          </a:xfrm>
          <a:prstGeom prst="rect">
            <a:avLst/>
          </a:prstGeom>
          <a:noFill/>
        </p:spPr>
        <p:txBody>
          <a:bodyPr wrap="square" rtlCol="0" anchor="t"/>
          <a:lstStyle/>
          <a:p>
            <a:pPr marL="0" indent="0">
              <a:lnSpc>
                <a:spcPts val="2685"/>
              </a:lnSpc>
              <a:buNone/>
            </a:pPr>
            <a:r>
              <a:rPr lang="en-US" sz="1675" dirty="0">
                <a:solidFill>
                  <a:srgbClr val="333F70"/>
                </a:solidFill>
                <a:latin typeface="Open Sans" pitchFamily="34" charset="0"/>
                <a:ea typeface="Open Sans" pitchFamily="34" charset="-122"/>
                <a:cs typeface="Open Sans" pitchFamily="34" charset="-120"/>
              </a:rPr>
              <a:t>Forecasting future sales enables accurate revenue projections, facilitating financial planning, budgeting, and investment decisions.</a:t>
            </a:r>
            <a:endParaRPr lang="en-US" sz="167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sp>
        <p:nvSpPr>
          <p:cNvPr id="4" name="Text 2"/>
          <p:cNvSpPr/>
          <p:nvPr/>
        </p:nvSpPr>
        <p:spPr>
          <a:xfrm>
            <a:off x="793790" y="1814155"/>
            <a:ext cx="6450568" cy="708779"/>
          </a:xfrm>
          <a:prstGeom prst="rect">
            <a:avLst/>
          </a:prstGeom>
          <a:noFill/>
        </p:spPr>
        <p:txBody>
          <a:bodyPr wrap="none" rtlCol="0" anchor="t"/>
          <a:lstStyle/>
          <a:p>
            <a:pPr marL="0" indent="0">
              <a:lnSpc>
                <a:spcPts val="5580"/>
              </a:lnSpc>
              <a:buNone/>
            </a:pPr>
            <a:r>
              <a:rPr lang="en-US" sz="4465" b="1" dirty="0">
                <a:solidFill>
                  <a:srgbClr val="333F70"/>
                </a:solidFill>
                <a:latin typeface="Unbounded" pitchFamily="34" charset="0"/>
                <a:ea typeface="Unbounded" pitchFamily="34" charset="-122"/>
                <a:cs typeface="Unbounded" pitchFamily="34" charset="-120"/>
              </a:rPr>
              <a:t>Dataset Overview</a:t>
            </a:r>
            <a:endParaRPr lang="en-US" sz="4465" dirty="0"/>
          </a:p>
        </p:txBody>
      </p:sp>
      <p:sp>
        <p:nvSpPr>
          <p:cNvPr id="5" name="Text 3"/>
          <p:cNvSpPr/>
          <p:nvPr/>
        </p:nvSpPr>
        <p:spPr>
          <a:xfrm>
            <a:off x="793790" y="3089910"/>
            <a:ext cx="2835235" cy="354330"/>
          </a:xfrm>
          <a:prstGeom prst="rect">
            <a:avLst/>
          </a:prstGeom>
          <a:noFill/>
        </p:spPr>
        <p:txBody>
          <a:bodyPr wrap="none" rtlCol="0" anchor="t"/>
          <a:lstStyle/>
          <a:p>
            <a:pPr marL="0" indent="0">
              <a:lnSpc>
                <a:spcPts val="2790"/>
              </a:lnSpc>
              <a:buNone/>
            </a:pPr>
            <a:r>
              <a:rPr lang="en-US" sz="2235" b="1" dirty="0">
                <a:solidFill>
                  <a:srgbClr val="333F70"/>
                </a:solidFill>
                <a:latin typeface="Unbounded" pitchFamily="34" charset="0"/>
                <a:ea typeface="Unbounded" pitchFamily="34" charset="-122"/>
                <a:cs typeface="Unbounded" pitchFamily="34" charset="-120"/>
              </a:rPr>
              <a:t>Data Sources</a:t>
            </a:r>
            <a:endParaRPr lang="en-US" sz="2235" dirty="0"/>
          </a:p>
        </p:txBody>
      </p:sp>
      <p:sp>
        <p:nvSpPr>
          <p:cNvPr id="6" name="Text 4"/>
          <p:cNvSpPr/>
          <p:nvPr/>
        </p:nvSpPr>
        <p:spPr>
          <a:xfrm>
            <a:off x="793790" y="3671054"/>
            <a:ext cx="3978116" cy="1451610"/>
          </a:xfrm>
          <a:prstGeom prst="rect">
            <a:avLst/>
          </a:prstGeom>
          <a:noFill/>
        </p:spPr>
        <p:txBody>
          <a:bodyPr wrap="square" rtlCol="0" anchor="t"/>
          <a:lstStyle/>
          <a:p>
            <a:pPr marL="0" indent="0">
              <a:lnSpc>
                <a:spcPts val="2860"/>
              </a:lnSpc>
              <a:buNone/>
            </a:pPr>
            <a:r>
              <a:rPr lang="en-US" sz="1785" dirty="0">
                <a:solidFill>
                  <a:srgbClr val="333F70"/>
                </a:solidFill>
                <a:latin typeface="Open Sans" pitchFamily="34" charset="0"/>
                <a:ea typeface="Open Sans" pitchFamily="34" charset="-122"/>
                <a:cs typeface="Open Sans" pitchFamily="34" charset="-120"/>
              </a:rPr>
              <a:t>The dataset comprises historical sales records, customer demographics, product information, and marketing campaign details.</a:t>
            </a:r>
            <a:endParaRPr lang="en-US" sz="1785" dirty="0"/>
          </a:p>
        </p:txBody>
      </p:sp>
      <p:sp>
        <p:nvSpPr>
          <p:cNvPr id="7" name="Text 5"/>
          <p:cNvSpPr/>
          <p:nvPr/>
        </p:nvSpPr>
        <p:spPr>
          <a:xfrm>
            <a:off x="5332928" y="3089910"/>
            <a:ext cx="2835235" cy="354330"/>
          </a:xfrm>
          <a:prstGeom prst="rect">
            <a:avLst/>
          </a:prstGeom>
          <a:noFill/>
        </p:spPr>
        <p:txBody>
          <a:bodyPr wrap="none" rtlCol="0" anchor="t"/>
          <a:lstStyle/>
          <a:p>
            <a:pPr marL="0" indent="0">
              <a:lnSpc>
                <a:spcPts val="2790"/>
              </a:lnSpc>
              <a:buNone/>
            </a:pPr>
            <a:r>
              <a:rPr lang="en-US" sz="2235" b="1" dirty="0">
                <a:solidFill>
                  <a:srgbClr val="333F70"/>
                </a:solidFill>
                <a:latin typeface="Unbounded" pitchFamily="34" charset="0"/>
                <a:ea typeface="Unbounded" pitchFamily="34" charset="-122"/>
                <a:cs typeface="Unbounded" pitchFamily="34" charset="-120"/>
              </a:rPr>
              <a:t>Data Structure</a:t>
            </a:r>
            <a:endParaRPr lang="en-US" sz="2235" dirty="0"/>
          </a:p>
        </p:txBody>
      </p:sp>
      <p:sp>
        <p:nvSpPr>
          <p:cNvPr id="8" name="Text 6"/>
          <p:cNvSpPr/>
          <p:nvPr/>
        </p:nvSpPr>
        <p:spPr>
          <a:xfrm>
            <a:off x="5332928" y="3671054"/>
            <a:ext cx="3978116" cy="2540318"/>
          </a:xfrm>
          <a:prstGeom prst="rect">
            <a:avLst/>
          </a:prstGeom>
          <a:noFill/>
        </p:spPr>
        <p:txBody>
          <a:bodyPr wrap="square" rtlCol="0" anchor="t"/>
          <a:lstStyle/>
          <a:p>
            <a:pPr marL="0" indent="0">
              <a:lnSpc>
                <a:spcPts val="2860"/>
              </a:lnSpc>
              <a:buNone/>
            </a:pPr>
            <a:r>
              <a:rPr lang="en-US" sz="1785" dirty="0">
                <a:solidFill>
                  <a:srgbClr val="333F70"/>
                </a:solidFill>
                <a:latin typeface="Open Sans" pitchFamily="34" charset="0"/>
                <a:ea typeface="Open Sans" pitchFamily="34" charset="-122"/>
                <a:cs typeface="Open Sans" pitchFamily="34" charset="-120"/>
              </a:rPr>
              <a:t>The data is organized in a structured format, with each row representing a unique transaction and columns containing relevant attributes like order date, product ID, quantity, price, customer ID, and marketing channel.</a:t>
            </a:r>
            <a:endParaRPr lang="en-US" sz="1785" dirty="0"/>
          </a:p>
        </p:txBody>
      </p:sp>
      <p:sp>
        <p:nvSpPr>
          <p:cNvPr id="9" name="Text 7"/>
          <p:cNvSpPr/>
          <p:nvPr/>
        </p:nvSpPr>
        <p:spPr>
          <a:xfrm>
            <a:off x="9872067" y="3089910"/>
            <a:ext cx="2835235" cy="354330"/>
          </a:xfrm>
          <a:prstGeom prst="rect">
            <a:avLst/>
          </a:prstGeom>
          <a:noFill/>
        </p:spPr>
        <p:txBody>
          <a:bodyPr wrap="none" rtlCol="0" anchor="t"/>
          <a:lstStyle/>
          <a:p>
            <a:pPr marL="0" indent="0">
              <a:lnSpc>
                <a:spcPts val="2790"/>
              </a:lnSpc>
              <a:buNone/>
            </a:pPr>
            <a:r>
              <a:rPr lang="en-US" sz="2235" b="1" dirty="0">
                <a:solidFill>
                  <a:srgbClr val="333F70"/>
                </a:solidFill>
                <a:latin typeface="Unbounded" pitchFamily="34" charset="0"/>
                <a:ea typeface="Unbounded" pitchFamily="34" charset="-122"/>
                <a:cs typeface="Unbounded" pitchFamily="34" charset="-120"/>
              </a:rPr>
              <a:t>Data Cleaning</a:t>
            </a:r>
            <a:endParaRPr lang="en-US" sz="2235" dirty="0"/>
          </a:p>
        </p:txBody>
      </p:sp>
      <p:sp>
        <p:nvSpPr>
          <p:cNvPr id="10" name="Text 8"/>
          <p:cNvSpPr/>
          <p:nvPr/>
        </p:nvSpPr>
        <p:spPr>
          <a:xfrm>
            <a:off x="9872067" y="3671054"/>
            <a:ext cx="3978116" cy="1814513"/>
          </a:xfrm>
          <a:prstGeom prst="rect">
            <a:avLst/>
          </a:prstGeom>
          <a:noFill/>
        </p:spPr>
        <p:txBody>
          <a:bodyPr wrap="square" rtlCol="0" anchor="t"/>
          <a:lstStyle/>
          <a:p>
            <a:pPr marL="0" indent="0">
              <a:lnSpc>
                <a:spcPts val="2860"/>
              </a:lnSpc>
              <a:buNone/>
            </a:pPr>
            <a:r>
              <a:rPr lang="en-US" sz="1785" dirty="0">
                <a:solidFill>
                  <a:srgbClr val="333F70"/>
                </a:solidFill>
                <a:latin typeface="Open Sans" pitchFamily="34" charset="0"/>
                <a:ea typeface="Open Sans" pitchFamily="34" charset="-122"/>
                <a:cs typeface="Open Sans" pitchFamily="34" charset="-120"/>
              </a:rPr>
              <a:t>Prior to analysis, data cleaning is performed to handle missing values, inconsistent data formats, and outliers, ensuring data quality and accuracy.</a:t>
            </a:r>
            <a:endParaRPr lang="en-US" sz="178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130052" y="1234202"/>
            <a:ext cx="7856696" cy="1149429"/>
          </a:xfrm>
          <a:prstGeom prst="rect">
            <a:avLst/>
          </a:prstGeom>
          <a:noFill/>
        </p:spPr>
        <p:txBody>
          <a:bodyPr wrap="square" rtlCol="0" anchor="t"/>
          <a:lstStyle/>
          <a:p>
            <a:pPr marL="0" indent="0">
              <a:lnSpc>
                <a:spcPts val="4525"/>
              </a:lnSpc>
              <a:buNone/>
            </a:pPr>
            <a:r>
              <a:rPr lang="en-US" sz="3620" b="1" dirty="0">
                <a:solidFill>
                  <a:srgbClr val="333F70"/>
                </a:solidFill>
                <a:latin typeface="Unbounded" pitchFamily="34" charset="0"/>
                <a:ea typeface="Unbounded" pitchFamily="34" charset="-122"/>
                <a:cs typeface="Unbounded" pitchFamily="34" charset="-120"/>
              </a:rPr>
              <a:t>Feature Engineering and Preprocessing</a:t>
            </a:r>
            <a:endParaRPr lang="en-US" sz="3620" dirty="0"/>
          </a:p>
        </p:txBody>
      </p:sp>
      <p:sp>
        <p:nvSpPr>
          <p:cNvPr id="6" name="Shape 3"/>
          <p:cNvSpPr/>
          <p:nvPr/>
        </p:nvSpPr>
        <p:spPr>
          <a:xfrm>
            <a:off x="6130052" y="2866311"/>
            <a:ext cx="413742" cy="413742"/>
          </a:xfrm>
          <a:prstGeom prst="roundRect">
            <a:avLst>
              <a:gd name="adj" fmla="val 18670"/>
            </a:avLst>
          </a:prstGeom>
          <a:solidFill>
            <a:srgbClr val="D6F5EE"/>
          </a:solidFill>
          <a:ln w="7620">
            <a:solidFill>
              <a:srgbClr val="BCDBD4"/>
            </a:solidFill>
            <a:prstDash val="solid"/>
          </a:ln>
        </p:spPr>
      </p:sp>
      <p:sp>
        <p:nvSpPr>
          <p:cNvPr id="7" name="Text 4"/>
          <p:cNvSpPr/>
          <p:nvPr/>
        </p:nvSpPr>
        <p:spPr>
          <a:xfrm>
            <a:off x="6265188" y="2935248"/>
            <a:ext cx="143470" cy="275868"/>
          </a:xfrm>
          <a:prstGeom prst="rect">
            <a:avLst/>
          </a:prstGeom>
          <a:noFill/>
        </p:spPr>
        <p:txBody>
          <a:bodyPr wrap="none" rtlCol="0" anchor="t"/>
          <a:lstStyle/>
          <a:p>
            <a:pPr marL="0" indent="0" algn="ctr">
              <a:lnSpc>
                <a:spcPts val="2170"/>
              </a:lnSpc>
              <a:buNone/>
            </a:pPr>
            <a:r>
              <a:rPr lang="en-US" sz="2170" b="1" dirty="0">
                <a:solidFill>
                  <a:srgbClr val="333F70"/>
                </a:solidFill>
                <a:latin typeface="Unbounded" pitchFamily="34" charset="0"/>
                <a:ea typeface="Unbounded" pitchFamily="34" charset="-122"/>
                <a:cs typeface="Unbounded" pitchFamily="34" charset="-120"/>
              </a:rPr>
              <a:t>1</a:t>
            </a:r>
            <a:endParaRPr lang="en-US" sz="2170" dirty="0"/>
          </a:p>
        </p:txBody>
      </p:sp>
      <p:sp>
        <p:nvSpPr>
          <p:cNvPr id="8" name="Text 5"/>
          <p:cNvSpPr/>
          <p:nvPr/>
        </p:nvSpPr>
        <p:spPr>
          <a:xfrm>
            <a:off x="6727627" y="2866311"/>
            <a:ext cx="2741890" cy="287298"/>
          </a:xfrm>
          <a:prstGeom prst="rect">
            <a:avLst/>
          </a:prstGeom>
          <a:noFill/>
        </p:spPr>
        <p:txBody>
          <a:bodyPr wrap="none" rtlCol="0" anchor="t"/>
          <a:lstStyle/>
          <a:p>
            <a:pPr marL="0" indent="0">
              <a:lnSpc>
                <a:spcPts val="2265"/>
              </a:lnSpc>
              <a:buNone/>
            </a:pPr>
            <a:r>
              <a:rPr lang="en-US" sz="1810" b="1" dirty="0">
                <a:solidFill>
                  <a:srgbClr val="333F70"/>
                </a:solidFill>
                <a:latin typeface="Unbounded" pitchFamily="34" charset="0"/>
                <a:ea typeface="Unbounded" pitchFamily="34" charset="-122"/>
                <a:cs typeface="Unbounded" pitchFamily="34" charset="-120"/>
              </a:rPr>
              <a:t>Feature Extraction</a:t>
            </a:r>
            <a:endParaRPr lang="en-US" sz="1810" dirty="0"/>
          </a:p>
        </p:txBody>
      </p:sp>
      <p:sp>
        <p:nvSpPr>
          <p:cNvPr id="9" name="Text 6"/>
          <p:cNvSpPr/>
          <p:nvPr/>
        </p:nvSpPr>
        <p:spPr>
          <a:xfrm>
            <a:off x="6727627" y="3263860"/>
            <a:ext cx="3238857" cy="1471612"/>
          </a:xfrm>
          <a:prstGeom prst="rect">
            <a:avLst/>
          </a:prstGeom>
          <a:noFill/>
        </p:spPr>
        <p:txBody>
          <a:bodyPr wrap="square" rtlCol="0" anchor="t"/>
          <a:lstStyle/>
          <a:p>
            <a:pPr marL="0" indent="0">
              <a:lnSpc>
                <a:spcPts val="2315"/>
              </a:lnSpc>
              <a:buNone/>
            </a:pPr>
            <a:r>
              <a:rPr lang="en-US" sz="1450" dirty="0">
                <a:solidFill>
                  <a:srgbClr val="333F70"/>
                </a:solidFill>
                <a:latin typeface="Open Sans" pitchFamily="34" charset="0"/>
                <a:ea typeface="Open Sans" pitchFamily="34" charset="-122"/>
                <a:cs typeface="Open Sans" pitchFamily="34" charset="-120"/>
              </a:rPr>
              <a:t>New features are derived from existing ones to improve model performance. For example, creating a "seasonality" feature by extracting the month from the order date.</a:t>
            </a:r>
            <a:endParaRPr lang="en-US" sz="1450" dirty="0"/>
          </a:p>
        </p:txBody>
      </p:sp>
      <p:sp>
        <p:nvSpPr>
          <p:cNvPr id="10" name="Shape 7"/>
          <p:cNvSpPr/>
          <p:nvPr/>
        </p:nvSpPr>
        <p:spPr>
          <a:xfrm>
            <a:off x="10150316" y="2866311"/>
            <a:ext cx="413742" cy="413742"/>
          </a:xfrm>
          <a:prstGeom prst="roundRect">
            <a:avLst>
              <a:gd name="adj" fmla="val 18670"/>
            </a:avLst>
          </a:prstGeom>
          <a:solidFill>
            <a:srgbClr val="D6F5EE"/>
          </a:solidFill>
          <a:ln w="7620">
            <a:solidFill>
              <a:srgbClr val="BCDBD4"/>
            </a:solidFill>
            <a:prstDash val="solid"/>
          </a:ln>
        </p:spPr>
      </p:sp>
      <p:sp>
        <p:nvSpPr>
          <p:cNvPr id="11" name="Text 8"/>
          <p:cNvSpPr/>
          <p:nvPr/>
        </p:nvSpPr>
        <p:spPr>
          <a:xfrm>
            <a:off x="10241994" y="2935248"/>
            <a:ext cx="230267" cy="275868"/>
          </a:xfrm>
          <a:prstGeom prst="rect">
            <a:avLst/>
          </a:prstGeom>
          <a:noFill/>
        </p:spPr>
        <p:txBody>
          <a:bodyPr wrap="none" rtlCol="0" anchor="t"/>
          <a:lstStyle/>
          <a:p>
            <a:pPr marL="0" indent="0" algn="ctr">
              <a:lnSpc>
                <a:spcPts val="2170"/>
              </a:lnSpc>
              <a:buNone/>
            </a:pPr>
            <a:r>
              <a:rPr lang="en-US" sz="2170" b="1" dirty="0">
                <a:solidFill>
                  <a:srgbClr val="333F70"/>
                </a:solidFill>
                <a:latin typeface="Unbounded" pitchFamily="34" charset="0"/>
                <a:ea typeface="Unbounded" pitchFamily="34" charset="-122"/>
                <a:cs typeface="Unbounded" pitchFamily="34" charset="-120"/>
              </a:rPr>
              <a:t>2</a:t>
            </a:r>
            <a:endParaRPr lang="en-US" sz="2170" dirty="0"/>
          </a:p>
        </p:txBody>
      </p:sp>
      <p:sp>
        <p:nvSpPr>
          <p:cNvPr id="12" name="Text 9"/>
          <p:cNvSpPr/>
          <p:nvPr/>
        </p:nvSpPr>
        <p:spPr>
          <a:xfrm>
            <a:off x="10747891" y="2866311"/>
            <a:ext cx="2298859" cy="287298"/>
          </a:xfrm>
          <a:prstGeom prst="rect">
            <a:avLst/>
          </a:prstGeom>
          <a:noFill/>
        </p:spPr>
        <p:txBody>
          <a:bodyPr wrap="none" rtlCol="0" anchor="t"/>
          <a:lstStyle/>
          <a:p>
            <a:pPr marL="0" indent="0">
              <a:lnSpc>
                <a:spcPts val="2265"/>
              </a:lnSpc>
              <a:buNone/>
            </a:pPr>
            <a:r>
              <a:rPr lang="en-US" sz="1810" b="1" dirty="0">
                <a:solidFill>
                  <a:srgbClr val="333F70"/>
                </a:solidFill>
                <a:latin typeface="Unbounded" pitchFamily="34" charset="0"/>
                <a:ea typeface="Unbounded" pitchFamily="34" charset="-122"/>
                <a:cs typeface="Unbounded" pitchFamily="34" charset="-120"/>
              </a:rPr>
              <a:t>Feature Scaling</a:t>
            </a:r>
            <a:endParaRPr lang="en-US" sz="1810" dirty="0"/>
          </a:p>
        </p:txBody>
      </p:sp>
      <p:sp>
        <p:nvSpPr>
          <p:cNvPr id="13" name="Text 10"/>
          <p:cNvSpPr/>
          <p:nvPr/>
        </p:nvSpPr>
        <p:spPr>
          <a:xfrm>
            <a:off x="10747891" y="3263860"/>
            <a:ext cx="3238857" cy="1177290"/>
          </a:xfrm>
          <a:prstGeom prst="rect">
            <a:avLst/>
          </a:prstGeom>
          <a:noFill/>
        </p:spPr>
        <p:txBody>
          <a:bodyPr wrap="square" rtlCol="0" anchor="t"/>
          <a:lstStyle/>
          <a:p>
            <a:pPr marL="0" indent="0">
              <a:lnSpc>
                <a:spcPts val="2315"/>
              </a:lnSpc>
              <a:buNone/>
            </a:pPr>
            <a:r>
              <a:rPr lang="en-US" sz="1450" dirty="0">
                <a:solidFill>
                  <a:srgbClr val="333F70"/>
                </a:solidFill>
                <a:latin typeface="Open Sans" pitchFamily="34" charset="0"/>
                <a:ea typeface="Open Sans" pitchFamily="34" charset="-122"/>
                <a:cs typeface="Open Sans" pitchFamily="34" charset="-120"/>
              </a:rPr>
              <a:t>Numerical features are scaled to a common range to prevent certain features from dominating the model due to larger magnitudes.</a:t>
            </a:r>
            <a:endParaRPr lang="en-US" sz="1450" dirty="0"/>
          </a:p>
        </p:txBody>
      </p:sp>
      <p:sp>
        <p:nvSpPr>
          <p:cNvPr id="14" name="Shape 11"/>
          <p:cNvSpPr/>
          <p:nvPr/>
        </p:nvSpPr>
        <p:spPr>
          <a:xfrm>
            <a:off x="6130052" y="5126117"/>
            <a:ext cx="413742" cy="413742"/>
          </a:xfrm>
          <a:prstGeom prst="roundRect">
            <a:avLst>
              <a:gd name="adj" fmla="val 18670"/>
            </a:avLst>
          </a:prstGeom>
          <a:solidFill>
            <a:srgbClr val="D6F5EE"/>
          </a:solidFill>
          <a:ln w="7620">
            <a:solidFill>
              <a:srgbClr val="BCDBD4"/>
            </a:solidFill>
            <a:prstDash val="solid"/>
          </a:ln>
        </p:spPr>
      </p:sp>
      <p:sp>
        <p:nvSpPr>
          <p:cNvPr id="15" name="Text 12"/>
          <p:cNvSpPr/>
          <p:nvPr/>
        </p:nvSpPr>
        <p:spPr>
          <a:xfrm>
            <a:off x="6221135" y="5195054"/>
            <a:ext cx="231458" cy="275868"/>
          </a:xfrm>
          <a:prstGeom prst="rect">
            <a:avLst/>
          </a:prstGeom>
          <a:noFill/>
        </p:spPr>
        <p:txBody>
          <a:bodyPr wrap="none" rtlCol="0" anchor="t"/>
          <a:lstStyle/>
          <a:p>
            <a:pPr marL="0" indent="0" algn="ctr">
              <a:lnSpc>
                <a:spcPts val="2170"/>
              </a:lnSpc>
              <a:buNone/>
            </a:pPr>
            <a:r>
              <a:rPr lang="en-US" sz="2170" b="1" dirty="0">
                <a:solidFill>
                  <a:srgbClr val="333F70"/>
                </a:solidFill>
                <a:latin typeface="Unbounded" pitchFamily="34" charset="0"/>
                <a:ea typeface="Unbounded" pitchFamily="34" charset="-122"/>
                <a:cs typeface="Unbounded" pitchFamily="34" charset="-120"/>
              </a:rPr>
              <a:t>3</a:t>
            </a:r>
            <a:endParaRPr lang="en-US" sz="2170" dirty="0"/>
          </a:p>
        </p:txBody>
      </p:sp>
      <p:sp>
        <p:nvSpPr>
          <p:cNvPr id="16" name="Text 13"/>
          <p:cNvSpPr/>
          <p:nvPr/>
        </p:nvSpPr>
        <p:spPr>
          <a:xfrm>
            <a:off x="6727627" y="5126117"/>
            <a:ext cx="3120152" cy="287298"/>
          </a:xfrm>
          <a:prstGeom prst="rect">
            <a:avLst/>
          </a:prstGeom>
          <a:noFill/>
        </p:spPr>
        <p:txBody>
          <a:bodyPr wrap="none" rtlCol="0" anchor="t"/>
          <a:lstStyle/>
          <a:p>
            <a:pPr marL="0" indent="0">
              <a:lnSpc>
                <a:spcPts val="2265"/>
              </a:lnSpc>
              <a:buNone/>
            </a:pPr>
            <a:r>
              <a:rPr lang="en-US" sz="1810" b="1" dirty="0">
                <a:solidFill>
                  <a:srgbClr val="333F70"/>
                </a:solidFill>
                <a:latin typeface="Unbounded" pitchFamily="34" charset="0"/>
                <a:ea typeface="Unbounded" pitchFamily="34" charset="-122"/>
                <a:cs typeface="Unbounded" pitchFamily="34" charset="-120"/>
              </a:rPr>
              <a:t>Categorical Encoding</a:t>
            </a:r>
            <a:endParaRPr lang="en-US" sz="1810" dirty="0"/>
          </a:p>
        </p:txBody>
      </p:sp>
      <p:sp>
        <p:nvSpPr>
          <p:cNvPr id="17" name="Text 14"/>
          <p:cNvSpPr/>
          <p:nvPr/>
        </p:nvSpPr>
        <p:spPr>
          <a:xfrm>
            <a:off x="6727627" y="5523667"/>
            <a:ext cx="3238857" cy="1471612"/>
          </a:xfrm>
          <a:prstGeom prst="rect">
            <a:avLst/>
          </a:prstGeom>
          <a:noFill/>
        </p:spPr>
        <p:txBody>
          <a:bodyPr wrap="square" rtlCol="0" anchor="t"/>
          <a:lstStyle/>
          <a:p>
            <a:pPr marL="0" indent="0">
              <a:lnSpc>
                <a:spcPts val="2315"/>
              </a:lnSpc>
              <a:buNone/>
            </a:pPr>
            <a:r>
              <a:rPr lang="en-US" sz="1450" dirty="0">
                <a:solidFill>
                  <a:srgbClr val="333F70"/>
                </a:solidFill>
                <a:latin typeface="Open Sans" pitchFamily="34" charset="0"/>
                <a:ea typeface="Open Sans" pitchFamily="34" charset="-122"/>
                <a:cs typeface="Open Sans" pitchFamily="34" charset="-120"/>
              </a:rPr>
              <a:t>Categorical variables, such as product category or customer location, are converted into numerical values using techniques like one-hot encoding.</a:t>
            </a:r>
            <a:endParaRPr lang="en-US" sz="1450" dirty="0"/>
          </a:p>
        </p:txBody>
      </p:sp>
      <p:sp>
        <p:nvSpPr>
          <p:cNvPr id="18" name="Shape 15"/>
          <p:cNvSpPr/>
          <p:nvPr/>
        </p:nvSpPr>
        <p:spPr>
          <a:xfrm>
            <a:off x="10150316" y="5126117"/>
            <a:ext cx="413742" cy="413742"/>
          </a:xfrm>
          <a:prstGeom prst="roundRect">
            <a:avLst>
              <a:gd name="adj" fmla="val 18670"/>
            </a:avLst>
          </a:prstGeom>
          <a:solidFill>
            <a:srgbClr val="D6F5EE"/>
          </a:solidFill>
          <a:ln w="7620">
            <a:solidFill>
              <a:srgbClr val="BCDBD4"/>
            </a:solidFill>
            <a:prstDash val="solid"/>
          </a:ln>
        </p:spPr>
      </p:sp>
      <p:sp>
        <p:nvSpPr>
          <p:cNvPr id="19" name="Text 16"/>
          <p:cNvSpPr/>
          <p:nvPr/>
        </p:nvSpPr>
        <p:spPr>
          <a:xfrm>
            <a:off x="10238423" y="5195054"/>
            <a:ext cx="237530" cy="275868"/>
          </a:xfrm>
          <a:prstGeom prst="rect">
            <a:avLst/>
          </a:prstGeom>
          <a:noFill/>
        </p:spPr>
        <p:txBody>
          <a:bodyPr wrap="none" rtlCol="0" anchor="t"/>
          <a:lstStyle/>
          <a:p>
            <a:pPr marL="0" indent="0" algn="ctr">
              <a:lnSpc>
                <a:spcPts val="2170"/>
              </a:lnSpc>
              <a:buNone/>
            </a:pPr>
            <a:r>
              <a:rPr lang="en-US" sz="2170" b="1" dirty="0">
                <a:solidFill>
                  <a:srgbClr val="333F70"/>
                </a:solidFill>
                <a:latin typeface="Unbounded" pitchFamily="34" charset="0"/>
                <a:ea typeface="Unbounded" pitchFamily="34" charset="-122"/>
                <a:cs typeface="Unbounded" pitchFamily="34" charset="-120"/>
              </a:rPr>
              <a:t>4</a:t>
            </a:r>
            <a:endParaRPr lang="en-US" sz="2170" dirty="0"/>
          </a:p>
        </p:txBody>
      </p:sp>
      <p:sp>
        <p:nvSpPr>
          <p:cNvPr id="20" name="Text 17"/>
          <p:cNvSpPr/>
          <p:nvPr/>
        </p:nvSpPr>
        <p:spPr>
          <a:xfrm>
            <a:off x="10747891" y="5126117"/>
            <a:ext cx="2298859" cy="287298"/>
          </a:xfrm>
          <a:prstGeom prst="rect">
            <a:avLst/>
          </a:prstGeom>
          <a:noFill/>
        </p:spPr>
        <p:txBody>
          <a:bodyPr wrap="none" rtlCol="0" anchor="t"/>
          <a:lstStyle/>
          <a:p>
            <a:pPr marL="0" indent="0">
              <a:lnSpc>
                <a:spcPts val="2265"/>
              </a:lnSpc>
              <a:buNone/>
            </a:pPr>
            <a:r>
              <a:rPr lang="en-US" sz="1810" b="1" dirty="0">
                <a:solidFill>
                  <a:srgbClr val="333F70"/>
                </a:solidFill>
                <a:latin typeface="Unbounded" pitchFamily="34" charset="0"/>
                <a:ea typeface="Unbounded" pitchFamily="34" charset="-122"/>
                <a:cs typeface="Unbounded" pitchFamily="34" charset="-120"/>
              </a:rPr>
              <a:t>Data Splitting</a:t>
            </a:r>
            <a:endParaRPr lang="en-US" sz="1810" dirty="0"/>
          </a:p>
        </p:txBody>
      </p:sp>
      <p:sp>
        <p:nvSpPr>
          <p:cNvPr id="21" name="Text 18"/>
          <p:cNvSpPr/>
          <p:nvPr/>
        </p:nvSpPr>
        <p:spPr>
          <a:xfrm>
            <a:off x="10747891" y="5523667"/>
            <a:ext cx="3238857" cy="882968"/>
          </a:xfrm>
          <a:prstGeom prst="rect">
            <a:avLst/>
          </a:prstGeom>
          <a:noFill/>
        </p:spPr>
        <p:txBody>
          <a:bodyPr wrap="square" rtlCol="0" anchor="t"/>
          <a:lstStyle/>
          <a:p>
            <a:pPr marL="0" indent="0">
              <a:lnSpc>
                <a:spcPts val="2315"/>
              </a:lnSpc>
              <a:buNone/>
            </a:pPr>
            <a:r>
              <a:rPr lang="en-US" sz="1450" dirty="0">
                <a:solidFill>
                  <a:srgbClr val="333F70"/>
                </a:solidFill>
                <a:latin typeface="Open Sans" pitchFamily="34" charset="0"/>
                <a:ea typeface="Open Sans" pitchFamily="34" charset="-122"/>
                <a:cs typeface="Open Sans" pitchFamily="34" charset="-120"/>
              </a:rPr>
              <a:t>The dataset is split into training and testing sets to evaluate the model's performance on unseen data.</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30314"/>
          </a:xfrm>
          <a:prstGeom prst="rect">
            <a:avLst/>
          </a:prstGeom>
          <a:solidFill>
            <a:srgbClr val="FFFFFF"/>
          </a:solidFill>
        </p:spPr>
      </p:sp>
      <p:pic>
        <p:nvPicPr>
          <p:cNvPr id="4" name="Image 0" descr="preencoded.png"/>
          <p:cNvPicPr>
            <a:picLocks noChangeAspect="1"/>
          </p:cNvPicPr>
          <p:nvPr/>
        </p:nvPicPr>
        <p:blipFill>
          <a:blip r:embed="rId1"/>
          <a:stretch>
            <a:fillRect/>
          </a:stretch>
        </p:blipFill>
        <p:spPr>
          <a:xfrm>
            <a:off x="9144000" y="0"/>
            <a:ext cx="5486400" cy="8230314"/>
          </a:xfrm>
          <a:prstGeom prst="rect">
            <a:avLst/>
          </a:prstGeom>
        </p:spPr>
      </p:pic>
      <p:sp>
        <p:nvSpPr>
          <p:cNvPr id="5" name="Text 2"/>
          <p:cNvSpPr/>
          <p:nvPr/>
        </p:nvSpPr>
        <p:spPr>
          <a:xfrm>
            <a:off x="735330" y="577691"/>
            <a:ext cx="7673340" cy="1313259"/>
          </a:xfrm>
          <a:prstGeom prst="rect">
            <a:avLst/>
          </a:prstGeom>
          <a:noFill/>
        </p:spPr>
        <p:txBody>
          <a:bodyPr wrap="square" rtlCol="0" anchor="t"/>
          <a:lstStyle/>
          <a:p>
            <a:pPr marL="0" indent="0">
              <a:lnSpc>
                <a:spcPts val="5170"/>
              </a:lnSpc>
              <a:buNone/>
            </a:pPr>
            <a:r>
              <a:rPr lang="en-US" sz="4135" b="1" dirty="0">
                <a:solidFill>
                  <a:srgbClr val="333F70"/>
                </a:solidFill>
                <a:latin typeface="Unbounded" pitchFamily="34" charset="0"/>
                <a:ea typeface="Unbounded" pitchFamily="34" charset="-122"/>
                <a:cs typeface="Unbounded" pitchFamily="34" charset="-120"/>
              </a:rPr>
              <a:t>Exploratory Data Analysis</a:t>
            </a:r>
            <a:endParaRPr lang="en-US" sz="4135" dirty="0"/>
          </a:p>
        </p:txBody>
      </p:sp>
      <p:pic>
        <p:nvPicPr>
          <p:cNvPr id="6" name="Image 1" descr="preencoded.png"/>
          <p:cNvPicPr>
            <a:picLocks noChangeAspect="1"/>
          </p:cNvPicPr>
          <p:nvPr/>
        </p:nvPicPr>
        <p:blipFill>
          <a:blip r:embed="rId2"/>
          <a:stretch>
            <a:fillRect/>
          </a:stretch>
        </p:blipFill>
        <p:spPr>
          <a:xfrm>
            <a:off x="735330" y="2205990"/>
            <a:ext cx="1050488" cy="1680686"/>
          </a:xfrm>
          <a:prstGeom prst="rect">
            <a:avLst/>
          </a:prstGeom>
        </p:spPr>
      </p:pic>
      <p:sp>
        <p:nvSpPr>
          <p:cNvPr id="7" name="Text 3"/>
          <p:cNvSpPr/>
          <p:nvPr/>
        </p:nvSpPr>
        <p:spPr>
          <a:xfrm>
            <a:off x="2100858" y="2416016"/>
            <a:ext cx="2626162" cy="328255"/>
          </a:xfrm>
          <a:prstGeom prst="rect">
            <a:avLst/>
          </a:prstGeom>
          <a:noFill/>
        </p:spPr>
        <p:txBody>
          <a:bodyPr wrap="none" rtlCol="0" anchor="t"/>
          <a:lstStyle/>
          <a:p>
            <a:pPr marL="0" indent="0" algn="l">
              <a:lnSpc>
                <a:spcPts val="2585"/>
              </a:lnSpc>
              <a:buNone/>
            </a:pPr>
            <a:r>
              <a:rPr lang="en-US" sz="2070" b="1" dirty="0">
                <a:solidFill>
                  <a:srgbClr val="333F70"/>
                </a:solidFill>
                <a:latin typeface="Unbounded" pitchFamily="34" charset="0"/>
                <a:ea typeface="Unbounded" pitchFamily="34" charset="-122"/>
                <a:cs typeface="Unbounded" pitchFamily="34" charset="-120"/>
              </a:rPr>
              <a:t>Trend Analysis</a:t>
            </a:r>
            <a:endParaRPr lang="en-US" sz="2070" dirty="0"/>
          </a:p>
        </p:txBody>
      </p:sp>
      <p:sp>
        <p:nvSpPr>
          <p:cNvPr id="8" name="Text 4"/>
          <p:cNvSpPr/>
          <p:nvPr/>
        </p:nvSpPr>
        <p:spPr>
          <a:xfrm>
            <a:off x="2100858" y="2870240"/>
            <a:ext cx="6307812" cy="672465"/>
          </a:xfrm>
          <a:prstGeom prst="rect">
            <a:avLst/>
          </a:prstGeom>
          <a:noFill/>
        </p:spPr>
        <p:txBody>
          <a:bodyPr wrap="square" rtlCol="0" anchor="t"/>
          <a:lstStyle/>
          <a:p>
            <a:pPr marL="0" indent="0" algn="l">
              <a:lnSpc>
                <a:spcPts val="2645"/>
              </a:lnSpc>
              <a:buNone/>
            </a:pPr>
            <a:r>
              <a:rPr lang="en-US" sz="1655" dirty="0">
                <a:solidFill>
                  <a:srgbClr val="333F70"/>
                </a:solidFill>
                <a:latin typeface="Open Sans" pitchFamily="34" charset="0"/>
                <a:ea typeface="Open Sans" pitchFamily="34" charset="-122"/>
                <a:cs typeface="Open Sans" pitchFamily="34" charset="-120"/>
              </a:rPr>
              <a:t>Visualize historical sales patterns over time to identify trends, seasonality, and potential anomalies.</a:t>
            </a:r>
            <a:endParaRPr lang="en-US" sz="1655" dirty="0"/>
          </a:p>
        </p:txBody>
      </p:sp>
      <p:pic>
        <p:nvPicPr>
          <p:cNvPr id="9" name="Image 2" descr="preencoded.png"/>
          <p:cNvPicPr>
            <a:picLocks noChangeAspect="1"/>
          </p:cNvPicPr>
          <p:nvPr/>
        </p:nvPicPr>
        <p:blipFill>
          <a:blip r:embed="rId3"/>
          <a:stretch>
            <a:fillRect/>
          </a:stretch>
        </p:blipFill>
        <p:spPr>
          <a:xfrm>
            <a:off x="735330" y="3886676"/>
            <a:ext cx="1050488" cy="1882973"/>
          </a:xfrm>
          <a:prstGeom prst="rect">
            <a:avLst/>
          </a:prstGeom>
        </p:spPr>
      </p:pic>
      <p:sp>
        <p:nvSpPr>
          <p:cNvPr id="10" name="Text 5"/>
          <p:cNvSpPr/>
          <p:nvPr/>
        </p:nvSpPr>
        <p:spPr>
          <a:xfrm>
            <a:off x="2100858" y="4096703"/>
            <a:ext cx="4083963" cy="328255"/>
          </a:xfrm>
          <a:prstGeom prst="rect">
            <a:avLst/>
          </a:prstGeom>
          <a:noFill/>
        </p:spPr>
        <p:txBody>
          <a:bodyPr wrap="none" rtlCol="0" anchor="t"/>
          <a:lstStyle/>
          <a:p>
            <a:pPr marL="0" indent="0" algn="l">
              <a:lnSpc>
                <a:spcPts val="2585"/>
              </a:lnSpc>
              <a:buNone/>
            </a:pPr>
            <a:r>
              <a:rPr lang="en-US" sz="2070" b="1" dirty="0">
                <a:solidFill>
                  <a:srgbClr val="333F70"/>
                </a:solidFill>
                <a:latin typeface="Unbounded" pitchFamily="34" charset="0"/>
                <a:ea typeface="Unbounded" pitchFamily="34" charset="-122"/>
                <a:cs typeface="Unbounded" pitchFamily="34" charset="-120"/>
              </a:rPr>
              <a:t>Customer Segmentation</a:t>
            </a:r>
            <a:endParaRPr lang="en-US" sz="2070" dirty="0"/>
          </a:p>
        </p:txBody>
      </p:sp>
      <p:sp>
        <p:nvSpPr>
          <p:cNvPr id="11" name="Text 6"/>
          <p:cNvSpPr/>
          <p:nvPr/>
        </p:nvSpPr>
        <p:spPr>
          <a:xfrm>
            <a:off x="2100858" y="4550926"/>
            <a:ext cx="6307812" cy="1008698"/>
          </a:xfrm>
          <a:prstGeom prst="rect">
            <a:avLst/>
          </a:prstGeom>
          <a:noFill/>
        </p:spPr>
        <p:txBody>
          <a:bodyPr wrap="square" rtlCol="0" anchor="t"/>
          <a:lstStyle/>
          <a:p>
            <a:pPr marL="0" indent="0" algn="l">
              <a:lnSpc>
                <a:spcPts val="2645"/>
              </a:lnSpc>
              <a:buNone/>
            </a:pPr>
            <a:r>
              <a:rPr lang="en-US" sz="1655" dirty="0">
                <a:solidFill>
                  <a:srgbClr val="333F70"/>
                </a:solidFill>
                <a:latin typeface="Open Sans" pitchFamily="34" charset="0"/>
                <a:ea typeface="Open Sans" pitchFamily="34" charset="-122"/>
                <a:cs typeface="Open Sans" pitchFamily="34" charset="-120"/>
              </a:rPr>
              <a:t>Analyze customer demographics and purchase behavior to identify different customer segments and understand their preferences.</a:t>
            </a:r>
            <a:endParaRPr lang="en-US" sz="1655" dirty="0"/>
          </a:p>
        </p:txBody>
      </p:sp>
      <p:pic>
        <p:nvPicPr>
          <p:cNvPr id="12" name="Image 3" descr="preencoded.png"/>
          <p:cNvPicPr>
            <a:picLocks noChangeAspect="1"/>
          </p:cNvPicPr>
          <p:nvPr/>
        </p:nvPicPr>
        <p:blipFill>
          <a:blip r:embed="rId4"/>
          <a:stretch>
            <a:fillRect/>
          </a:stretch>
        </p:blipFill>
        <p:spPr>
          <a:xfrm>
            <a:off x="735330" y="5769650"/>
            <a:ext cx="1050488" cy="1882973"/>
          </a:xfrm>
          <a:prstGeom prst="rect">
            <a:avLst/>
          </a:prstGeom>
        </p:spPr>
      </p:pic>
      <p:sp>
        <p:nvSpPr>
          <p:cNvPr id="13" name="Text 7"/>
          <p:cNvSpPr/>
          <p:nvPr/>
        </p:nvSpPr>
        <p:spPr>
          <a:xfrm>
            <a:off x="2100858" y="5979676"/>
            <a:ext cx="3587829" cy="328255"/>
          </a:xfrm>
          <a:prstGeom prst="rect">
            <a:avLst/>
          </a:prstGeom>
          <a:noFill/>
        </p:spPr>
        <p:txBody>
          <a:bodyPr wrap="none" rtlCol="0" anchor="t"/>
          <a:lstStyle/>
          <a:p>
            <a:pPr marL="0" indent="0" algn="l">
              <a:lnSpc>
                <a:spcPts val="2585"/>
              </a:lnSpc>
              <a:buNone/>
            </a:pPr>
            <a:r>
              <a:rPr lang="en-US" sz="2070" b="1" dirty="0">
                <a:solidFill>
                  <a:srgbClr val="333F70"/>
                </a:solidFill>
                <a:latin typeface="Unbounded" pitchFamily="34" charset="0"/>
                <a:ea typeface="Unbounded" pitchFamily="34" charset="-122"/>
                <a:cs typeface="Unbounded" pitchFamily="34" charset="-120"/>
              </a:rPr>
              <a:t>Product Performance</a:t>
            </a:r>
            <a:endParaRPr lang="en-US" sz="2070" dirty="0"/>
          </a:p>
        </p:txBody>
      </p:sp>
      <p:sp>
        <p:nvSpPr>
          <p:cNvPr id="14" name="Text 8"/>
          <p:cNvSpPr/>
          <p:nvPr/>
        </p:nvSpPr>
        <p:spPr>
          <a:xfrm>
            <a:off x="2100858" y="6433899"/>
            <a:ext cx="6307812" cy="1008698"/>
          </a:xfrm>
          <a:prstGeom prst="rect">
            <a:avLst/>
          </a:prstGeom>
          <a:noFill/>
        </p:spPr>
        <p:txBody>
          <a:bodyPr wrap="square" rtlCol="0" anchor="t"/>
          <a:lstStyle/>
          <a:p>
            <a:pPr marL="0" indent="0" algn="l">
              <a:lnSpc>
                <a:spcPts val="2645"/>
              </a:lnSpc>
              <a:buNone/>
            </a:pPr>
            <a:r>
              <a:rPr lang="en-US" sz="1655" dirty="0">
                <a:solidFill>
                  <a:srgbClr val="333F70"/>
                </a:solidFill>
                <a:latin typeface="Open Sans" pitchFamily="34" charset="0"/>
                <a:ea typeface="Open Sans" pitchFamily="34" charset="-122"/>
                <a:cs typeface="Open Sans" pitchFamily="34" charset="-120"/>
              </a:rPr>
              <a:t>Evaluate sales performance of different product categories, identifying top-selling items and potential areas for improvement.</a:t>
            </a:r>
            <a:endParaRPr lang="en-US" sz="165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79371" y="840343"/>
            <a:ext cx="7785259" cy="1213247"/>
          </a:xfrm>
          <a:prstGeom prst="rect">
            <a:avLst/>
          </a:prstGeom>
          <a:noFill/>
        </p:spPr>
        <p:txBody>
          <a:bodyPr wrap="square" rtlCol="0" anchor="t"/>
          <a:lstStyle/>
          <a:p>
            <a:pPr marL="0" indent="0">
              <a:lnSpc>
                <a:spcPts val="4775"/>
              </a:lnSpc>
              <a:buNone/>
            </a:pPr>
            <a:r>
              <a:rPr lang="en-US" sz="3820" b="1" dirty="0">
                <a:solidFill>
                  <a:srgbClr val="333F70"/>
                </a:solidFill>
                <a:latin typeface="Unbounded" pitchFamily="34" charset="0"/>
                <a:ea typeface="Unbounded" pitchFamily="34" charset="-122"/>
                <a:cs typeface="Unbounded" pitchFamily="34" charset="-120"/>
              </a:rPr>
              <a:t>Model Selection and Training</a:t>
            </a:r>
            <a:endParaRPr lang="en-US" sz="3820" dirty="0"/>
          </a:p>
        </p:txBody>
      </p:sp>
      <p:sp>
        <p:nvSpPr>
          <p:cNvPr id="6" name="Shape 3"/>
          <p:cNvSpPr/>
          <p:nvPr/>
        </p:nvSpPr>
        <p:spPr>
          <a:xfrm>
            <a:off x="679371" y="2344698"/>
            <a:ext cx="7785259" cy="5044440"/>
          </a:xfrm>
          <a:prstGeom prst="roundRect">
            <a:avLst>
              <a:gd name="adj" fmla="val 1616"/>
            </a:avLst>
          </a:prstGeom>
          <a:noFill/>
          <a:ln w="7620">
            <a:solidFill>
              <a:srgbClr val="000000">
                <a:alpha val="8000"/>
              </a:srgbClr>
            </a:solidFill>
            <a:prstDash val="solid"/>
          </a:ln>
        </p:spPr>
      </p:sp>
      <p:sp>
        <p:nvSpPr>
          <p:cNvPr id="7" name="Shape 4"/>
          <p:cNvSpPr/>
          <p:nvPr/>
        </p:nvSpPr>
        <p:spPr>
          <a:xfrm>
            <a:off x="686991" y="2352318"/>
            <a:ext cx="7770019" cy="558641"/>
          </a:xfrm>
          <a:prstGeom prst="rect">
            <a:avLst/>
          </a:prstGeom>
          <a:solidFill>
            <a:srgbClr val="FFFFFF">
              <a:alpha val="4000"/>
            </a:srgbClr>
          </a:solidFill>
        </p:spPr>
      </p:sp>
      <p:sp>
        <p:nvSpPr>
          <p:cNvPr id="8" name="Text 5"/>
          <p:cNvSpPr/>
          <p:nvPr/>
        </p:nvSpPr>
        <p:spPr>
          <a:xfrm>
            <a:off x="881063" y="2476381"/>
            <a:ext cx="3493056" cy="310515"/>
          </a:xfrm>
          <a:prstGeom prst="rect">
            <a:avLst/>
          </a:prstGeom>
          <a:noFill/>
        </p:spPr>
        <p:txBody>
          <a:bodyPr wrap="none" rtlCol="0" anchor="t"/>
          <a:lstStyle/>
          <a:p>
            <a:pPr marL="0" indent="0">
              <a:lnSpc>
                <a:spcPts val="2445"/>
              </a:lnSpc>
              <a:buNone/>
            </a:pPr>
            <a:r>
              <a:rPr lang="en-US" sz="1530" dirty="0">
                <a:solidFill>
                  <a:srgbClr val="333F70"/>
                </a:solidFill>
                <a:latin typeface="Open Sans" pitchFamily="34" charset="0"/>
                <a:ea typeface="Open Sans" pitchFamily="34" charset="-122"/>
                <a:cs typeface="Open Sans" pitchFamily="34" charset="-120"/>
              </a:rPr>
              <a:t>Model</a:t>
            </a:r>
            <a:endParaRPr lang="en-US" sz="1530" dirty="0"/>
          </a:p>
        </p:txBody>
      </p:sp>
      <p:sp>
        <p:nvSpPr>
          <p:cNvPr id="9" name="Text 6"/>
          <p:cNvSpPr/>
          <p:nvPr/>
        </p:nvSpPr>
        <p:spPr>
          <a:xfrm>
            <a:off x="4769882" y="2476381"/>
            <a:ext cx="3493056" cy="310515"/>
          </a:xfrm>
          <a:prstGeom prst="rect">
            <a:avLst/>
          </a:prstGeom>
          <a:noFill/>
        </p:spPr>
        <p:txBody>
          <a:bodyPr wrap="none" rtlCol="0" anchor="t"/>
          <a:lstStyle/>
          <a:p>
            <a:pPr marL="0" indent="0">
              <a:lnSpc>
                <a:spcPts val="2445"/>
              </a:lnSpc>
              <a:buNone/>
            </a:pPr>
            <a:r>
              <a:rPr lang="en-US" sz="1530" dirty="0">
                <a:solidFill>
                  <a:srgbClr val="333F70"/>
                </a:solidFill>
                <a:latin typeface="Open Sans" pitchFamily="34" charset="0"/>
                <a:ea typeface="Open Sans" pitchFamily="34" charset="-122"/>
                <a:cs typeface="Open Sans" pitchFamily="34" charset="-120"/>
              </a:rPr>
              <a:t>Description</a:t>
            </a:r>
            <a:endParaRPr lang="en-US" sz="1530" dirty="0"/>
          </a:p>
        </p:txBody>
      </p:sp>
      <p:sp>
        <p:nvSpPr>
          <p:cNvPr id="10" name="Shape 7"/>
          <p:cNvSpPr/>
          <p:nvPr/>
        </p:nvSpPr>
        <p:spPr>
          <a:xfrm>
            <a:off x="686991" y="2910959"/>
            <a:ext cx="7770019" cy="1490186"/>
          </a:xfrm>
          <a:prstGeom prst="rect">
            <a:avLst/>
          </a:prstGeom>
          <a:solidFill>
            <a:srgbClr val="000000">
              <a:alpha val="4000"/>
            </a:srgbClr>
          </a:solidFill>
        </p:spPr>
      </p:sp>
      <p:sp>
        <p:nvSpPr>
          <p:cNvPr id="11" name="Text 8"/>
          <p:cNvSpPr/>
          <p:nvPr/>
        </p:nvSpPr>
        <p:spPr>
          <a:xfrm>
            <a:off x="881063" y="3035022"/>
            <a:ext cx="3493056" cy="310515"/>
          </a:xfrm>
          <a:prstGeom prst="rect">
            <a:avLst/>
          </a:prstGeom>
          <a:noFill/>
        </p:spPr>
        <p:txBody>
          <a:bodyPr wrap="none" rtlCol="0" anchor="t"/>
          <a:lstStyle/>
          <a:p>
            <a:pPr marL="0" indent="0">
              <a:lnSpc>
                <a:spcPts val="2445"/>
              </a:lnSpc>
              <a:buNone/>
            </a:pPr>
            <a:r>
              <a:rPr lang="en-US" sz="1530" dirty="0">
                <a:solidFill>
                  <a:srgbClr val="333F70"/>
                </a:solidFill>
                <a:latin typeface="Open Sans" pitchFamily="34" charset="0"/>
                <a:ea typeface="Open Sans" pitchFamily="34" charset="-122"/>
                <a:cs typeface="Open Sans" pitchFamily="34" charset="-120"/>
              </a:rPr>
              <a:t>Linear Regression</a:t>
            </a:r>
            <a:endParaRPr lang="en-US" sz="1530" dirty="0"/>
          </a:p>
        </p:txBody>
      </p:sp>
      <p:sp>
        <p:nvSpPr>
          <p:cNvPr id="12" name="Text 9"/>
          <p:cNvSpPr/>
          <p:nvPr/>
        </p:nvSpPr>
        <p:spPr>
          <a:xfrm>
            <a:off x="4769882" y="3035022"/>
            <a:ext cx="3493056" cy="1242060"/>
          </a:xfrm>
          <a:prstGeom prst="rect">
            <a:avLst/>
          </a:prstGeom>
          <a:noFill/>
        </p:spPr>
        <p:txBody>
          <a:bodyPr wrap="square" rtlCol="0" anchor="t"/>
          <a:lstStyle/>
          <a:p>
            <a:pPr marL="0" indent="0">
              <a:lnSpc>
                <a:spcPts val="2445"/>
              </a:lnSpc>
              <a:buNone/>
            </a:pPr>
            <a:r>
              <a:rPr lang="en-US" sz="1530" dirty="0">
                <a:solidFill>
                  <a:srgbClr val="333F70"/>
                </a:solidFill>
                <a:latin typeface="Open Sans" pitchFamily="34" charset="0"/>
                <a:ea typeface="Open Sans" pitchFamily="34" charset="-122"/>
                <a:cs typeface="Open Sans" pitchFamily="34" charset="-120"/>
              </a:rPr>
              <a:t>A simple model for predicting continuous values based on a linear relationship between features and the target variable.</a:t>
            </a:r>
            <a:endParaRPr lang="en-US" sz="1530" dirty="0"/>
          </a:p>
        </p:txBody>
      </p:sp>
      <p:sp>
        <p:nvSpPr>
          <p:cNvPr id="13" name="Shape 10"/>
          <p:cNvSpPr/>
          <p:nvPr/>
        </p:nvSpPr>
        <p:spPr>
          <a:xfrm>
            <a:off x="686991" y="4401145"/>
            <a:ext cx="7770019" cy="1490186"/>
          </a:xfrm>
          <a:prstGeom prst="rect">
            <a:avLst/>
          </a:prstGeom>
          <a:solidFill>
            <a:srgbClr val="FFFFFF">
              <a:alpha val="4000"/>
            </a:srgbClr>
          </a:solidFill>
        </p:spPr>
      </p:sp>
      <p:sp>
        <p:nvSpPr>
          <p:cNvPr id="14" name="Text 11"/>
          <p:cNvSpPr/>
          <p:nvPr/>
        </p:nvSpPr>
        <p:spPr>
          <a:xfrm>
            <a:off x="881063" y="4525208"/>
            <a:ext cx="3493056" cy="310515"/>
          </a:xfrm>
          <a:prstGeom prst="rect">
            <a:avLst/>
          </a:prstGeom>
          <a:noFill/>
        </p:spPr>
        <p:txBody>
          <a:bodyPr wrap="none" rtlCol="0" anchor="t"/>
          <a:lstStyle/>
          <a:p>
            <a:pPr marL="0" indent="0">
              <a:lnSpc>
                <a:spcPts val="2445"/>
              </a:lnSpc>
              <a:buNone/>
            </a:pPr>
            <a:r>
              <a:rPr lang="en-US" sz="1530" dirty="0">
                <a:solidFill>
                  <a:srgbClr val="333F70"/>
                </a:solidFill>
                <a:latin typeface="Open Sans" pitchFamily="34" charset="0"/>
                <a:ea typeface="Open Sans" pitchFamily="34" charset="-122"/>
                <a:cs typeface="Open Sans" pitchFamily="34" charset="-120"/>
              </a:rPr>
              <a:t>Time Series Models (ARIMA, Prophet)</a:t>
            </a:r>
            <a:endParaRPr lang="en-US" sz="1530" dirty="0"/>
          </a:p>
        </p:txBody>
      </p:sp>
      <p:sp>
        <p:nvSpPr>
          <p:cNvPr id="15" name="Text 12"/>
          <p:cNvSpPr/>
          <p:nvPr/>
        </p:nvSpPr>
        <p:spPr>
          <a:xfrm>
            <a:off x="4769882" y="4525208"/>
            <a:ext cx="3493056" cy="1242060"/>
          </a:xfrm>
          <a:prstGeom prst="rect">
            <a:avLst/>
          </a:prstGeom>
          <a:noFill/>
        </p:spPr>
        <p:txBody>
          <a:bodyPr wrap="square" rtlCol="0" anchor="t"/>
          <a:lstStyle/>
          <a:p>
            <a:pPr marL="0" indent="0">
              <a:lnSpc>
                <a:spcPts val="2445"/>
              </a:lnSpc>
              <a:buNone/>
            </a:pPr>
            <a:r>
              <a:rPr lang="en-US" sz="1530" dirty="0">
                <a:solidFill>
                  <a:srgbClr val="333F70"/>
                </a:solidFill>
                <a:latin typeface="Open Sans" pitchFamily="34" charset="0"/>
                <a:ea typeface="Open Sans" pitchFamily="34" charset="-122"/>
                <a:cs typeface="Open Sans" pitchFamily="34" charset="-120"/>
              </a:rPr>
              <a:t>Specialized models for analyzing and predicting time-series data, considering temporal dependencies and seasonality.</a:t>
            </a:r>
            <a:endParaRPr lang="en-US" sz="1530" dirty="0"/>
          </a:p>
        </p:txBody>
      </p:sp>
      <p:sp>
        <p:nvSpPr>
          <p:cNvPr id="16" name="Shape 13"/>
          <p:cNvSpPr/>
          <p:nvPr/>
        </p:nvSpPr>
        <p:spPr>
          <a:xfrm>
            <a:off x="686991" y="5891332"/>
            <a:ext cx="7770019" cy="1490186"/>
          </a:xfrm>
          <a:prstGeom prst="rect">
            <a:avLst/>
          </a:prstGeom>
          <a:solidFill>
            <a:srgbClr val="000000">
              <a:alpha val="4000"/>
            </a:srgbClr>
          </a:solidFill>
        </p:spPr>
      </p:sp>
      <p:sp>
        <p:nvSpPr>
          <p:cNvPr id="17" name="Text 14"/>
          <p:cNvSpPr/>
          <p:nvPr/>
        </p:nvSpPr>
        <p:spPr>
          <a:xfrm>
            <a:off x="881063" y="6015395"/>
            <a:ext cx="3493056" cy="310515"/>
          </a:xfrm>
          <a:prstGeom prst="rect">
            <a:avLst/>
          </a:prstGeom>
          <a:noFill/>
        </p:spPr>
        <p:txBody>
          <a:bodyPr wrap="none" rtlCol="0" anchor="t"/>
          <a:lstStyle/>
          <a:p>
            <a:pPr marL="0" indent="0">
              <a:lnSpc>
                <a:spcPts val="2445"/>
              </a:lnSpc>
              <a:buNone/>
            </a:pPr>
            <a:r>
              <a:rPr lang="en-US" sz="1530" dirty="0">
                <a:solidFill>
                  <a:srgbClr val="333F70"/>
                </a:solidFill>
                <a:latin typeface="Open Sans" pitchFamily="34" charset="0"/>
                <a:ea typeface="Open Sans" pitchFamily="34" charset="-122"/>
                <a:cs typeface="Open Sans" pitchFamily="34" charset="-120"/>
              </a:rPr>
              <a:t>Neural Networks</a:t>
            </a:r>
            <a:endParaRPr lang="en-US" sz="1530" dirty="0"/>
          </a:p>
        </p:txBody>
      </p:sp>
      <p:sp>
        <p:nvSpPr>
          <p:cNvPr id="18" name="Text 15"/>
          <p:cNvSpPr/>
          <p:nvPr/>
        </p:nvSpPr>
        <p:spPr>
          <a:xfrm>
            <a:off x="4769882" y="6015395"/>
            <a:ext cx="3493056" cy="1242060"/>
          </a:xfrm>
          <a:prstGeom prst="rect">
            <a:avLst/>
          </a:prstGeom>
          <a:noFill/>
        </p:spPr>
        <p:txBody>
          <a:bodyPr wrap="square" rtlCol="0" anchor="t"/>
          <a:lstStyle/>
          <a:p>
            <a:pPr marL="0" indent="0">
              <a:lnSpc>
                <a:spcPts val="2445"/>
              </a:lnSpc>
              <a:buNone/>
            </a:pPr>
            <a:r>
              <a:rPr lang="en-US" sz="1530" dirty="0">
                <a:solidFill>
                  <a:srgbClr val="333F70"/>
                </a:solidFill>
                <a:latin typeface="Open Sans" pitchFamily="34" charset="0"/>
                <a:ea typeface="Open Sans" pitchFamily="34" charset="-122"/>
                <a:cs typeface="Open Sans" pitchFamily="34" charset="-120"/>
              </a:rPr>
              <a:t>More complex models capable of learning non-linear relationships between features and the target variable.</a:t>
            </a:r>
            <a:endParaRPr lang="en-US" sz="153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114931" y="636865"/>
            <a:ext cx="7886938" cy="1122283"/>
          </a:xfrm>
          <a:prstGeom prst="rect">
            <a:avLst/>
          </a:prstGeom>
          <a:noFill/>
        </p:spPr>
        <p:txBody>
          <a:bodyPr wrap="square" rtlCol="0" anchor="t"/>
          <a:lstStyle/>
          <a:p>
            <a:pPr marL="0" indent="0">
              <a:lnSpc>
                <a:spcPts val="4420"/>
              </a:lnSpc>
              <a:buNone/>
            </a:pPr>
            <a:r>
              <a:rPr lang="en-US" sz="3535" b="1" dirty="0">
                <a:solidFill>
                  <a:srgbClr val="333F70"/>
                </a:solidFill>
                <a:latin typeface="Unbounded" pitchFamily="34" charset="0"/>
                <a:ea typeface="Unbounded" pitchFamily="34" charset="-122"/>
                <a:cs typeface="Unbounded" pitchFamily="34" charset="-120"/>
              </a:rPr>
              <a:t>Model Evaluation and Validation</a:t>
            </a:r>
            <a:endParaRPr lang="en-US" sz="3535" dirty="0"/>
          </a:p>
        </p:txBody>
      </p:sp>
      <p:pic>
        <p:nvPicPr>
          <p:cNvPr id="6" name="Image 1" descr="preencoded.png"/>
          <p:cNvPicPr>
            <a:picLocks noChangeAspect="1"/>
          </p:cNvPicPr>
          <p:nvPr/>
        </p:nvPicPr>
        <p:blipFill>
          <a:blip r:embed="rId2"/>
          <a:stretch>
            <a:fillRect/>
          </a:stretch>
        </p:blipFill>
        <p:spPr>
          <a:xfrm>
            <a:off x="6114931" y="2028468"/>
            <a:ext cx="448985" cy="448985"/>
          </a:xfrm>
          <a:prstGeom prst="rect">
            <a:avLst/>
          </a:prstGeom>
        </p:spPr>
      </p:pic>
      <p:sp>
        <p:nvSpPr>
          <p:cNvPr id="7" name="Text 3"/>
          <p:cNvSpPr/>
          <p:nvPr/>
        </p:nvSpPr>
        <p:spPr>
          <a:xfrm>
            <a:off x="6114931" y="2656999"/>
            <a:ext cx="2244923" cy="280630"/>
          </a:xfrm>
          <a:prstGeom prst="rect">
            <a:avLst/>
          </a:prstGeom>
          <a:noFill/>
        </p:spPr>
        <p:txBody>
          <a:bodyPr wrap="none" rtlCol="0" anchor="t"/>
          <a:lstStyle/>
          <a:p>
            <a:pPr marL="0" indent="0" algn="l">
              <a:lnSpc>
                <a:spcPts val="2210"/>
              </a:lnSpc>
              <a:buNone/>
            </a:pPr>
            <a:r>
              <a:rPr lang="en-US" sz="1770" b="1" dirty="0">
                <a:solidFill>
                  <a:srgbClr val="333F70"/>
                </a:solidFill>
                <a:latin typeface="Unbounded" pitchFamily="34" charset="0"/>
                <a:ea typeface="Unbounded" pitchFamily="34" charset="-122"/>
                <a:cs typeface="Unbounded" pitchFamily="34" charset="-120"/>
              </a:rPr>
              <a:t>Accuracy</a:t>
            </a:r>
            <a:endParaRPr lang="en-US" sz="1770" dirty="0"/>
          </a:p>
        </p:txBody>
      </p:sp>
      <p:sp>
        <p:nvSpPr>
          <p:cNvPr id="8" name="Text 4"/>
          <p:cNvSpPr/>
          <p:nvPr/>
        </p:nvSpPr>
        <p:spPr>
          <a:xfrm>
            <a:off x="6114931" y="3045381"/>
            <a:ext cx="7886938" cy="287179"/>
          </a:xfrm>
          <a:prstGeom prst="rect">
            <a:avLst/>
          </a:prstGeom>
          <a:noFill/>
        </p:spPr>
        <p:txBody>
          <a:bodyPr wrap="none" rtlCol="0" anchor="t"/>
          <a:lstStyle/>
          <a:p>
            <a:pPr marL="0" indent="0" algn="l">
              <a:lnSpc>
                <a:spcPts val="2265"/>
              </a:lnSpc>
              <a:buNone/>
            </a:pPr>
            <a:r>
              <a:rPr lang="en-US" sz="1415" dirty="0">
                <a:solidFill>
                  <a:srgbClr val="333F70"/>
                </a:solidFill>
                <a:latin typeface="Open Sans" pitchFamily="34" charset="0"/>
                <a:ea typeface="Open Sans" pitchFamily="34" charset="-122"/>
                <a:cs typeface="Open Sans" pitchFamily="34" charset="-120"/>
              </a:rPr>
              <a:t>Measures the model's ability to correctly predict sales values.</a:t>
            </a:r>
            <a:endParaRPr lang="en-US" sz="1415" dirty="0"/>
          </a:p>
        </p:txBody>
      </p:sp>
      <p:pic>
        <p:nvPicPr>
          <p:cNvPr id="9" name="Image 2" descr="preencoded.png"/>
          <p:cNvPicPr>
            <a:picLocks noChangeAspect="1"/>
          </p:cNvPicPr>
          <p:nvPr/>
        </p:nvPicPr>
        <p:blipFill>
          <a:blip r:embed="rId3"/>
          <a:stretch>
            <a:fillRect/>
          </a:stretch>
        </p:blipFill>
        <p:spPr>
          <a:xfrm>
            <a:off x="6114931" y="3871317"/>
            <a:ext cx="448985" cy="448985"/>
          </a:xfrm>
          <a:prstGeom prst="rect">
            <a:avLst/>
          </a:prstGeom>
        </p:spPr>
      </p:pic>
      <p:sp>
        <p:nvSpPr>
          <p:cNvPr id="10" name="Text 5"/>
          <p:cNvSpPr/>
          <p:nvPr/>
        </p:nvSpPr>
        <p:spPr>
          <a:xfrm>
            <a:off x="6114931" y="4499848"/>
            <a:ext cx="2244923" cy="280630"/>
          </a:xfrm>
          <a:prstGeom prst="rect">
            <a:avLst/>
          </a:prstGeom>
          <a:noFill/>
        </p:spPr>
        <p:txBody>
          <a:bodyPr wrap="none" rtlCol="0" anchor="t"/>
          <a:lstStyle/>
          <a:p>
            <a:pPr marL="0" indent="0" algn="l">
              <a:lnSpc>
                <a:spcPts val="2210"/>
              </a:lnSpc>
              <a:buNone/>
            </a:pPr>
            <a:r>
              <a:rPr lang="en-US" sz="1770" b="1" dirty="0">
                <a:solidFill>
                  <a:srgbClr val="333F70"/>
                </a:solidFill>
                <a:latin typeface="Unbounded" pitchFamily="34" charset="0"/>
                <a:ea typeface="Unbounded" pitchFamily="34" charset="-122"/>
                <a:cs typeface="Unbounded" pitchFamily="34" charset="-120"/>
              </a:rPr>
              <a:t>Error Metrics</a:t>
            </a:r>
            <a:endParaRPr lang="en-US" sz="1770" dirty="0"/>
          </a:p>
        </p:txBody>
      </p:sp>
      <p:sp>
        <p:nvSpPr>
          <p:cNvPr id="11" name="Text 6"/>
          <p:cNvSpPr/>
          <p:nvPr/>
        </p:nvSpPr>
        <p:spPr>
          <a:xfrm>
            <a:off x="6114931" y="4888230"/>
            <a:ext cx="7886938" cy="574358"/>
          </a:xfrm>
          <a:prstGeom prst="rect">
            <a:avLst/>
          </a:prstGeom>
          <a:noFill/>
        </p:spPr>
        <p:txBody>
          <a:bodyPr wrap="square" rtlCol="0" anchor="t"/>
          <a:lstStyle/>
          <a:p>
            <a:pPr marL="0" indent="0" algn="l">
              <a:lnSpc>
                <a:spcPts val="2265"/>
              </a:lnSpc>
              <a:buNone/>
            </a:pPr>
            <a:r>
              <a:rPr lang="en-US" sz="1415" dirty="0">
                <a:solidFill>
                  <a:srgbClr val="333F70"/>
                </a:solidFill>
                <a:latin typeface="Open Sans" pitchFamily="34" charset="0"/>
                <a:ea typeface="Open Sans" pitchFamily="34" charset="-122"/>
                <a:cs typeface="Open Sans" pitchFamily="34" charset="-120"/>
              </a:rPr>
              <a:t>Quantifies the difference between predicted and actual sales values, including mean squared error (MSE) and root mean squared error (RMSE).</a:t>
            </a:r>
            <a:endParaRPr lang="en-US" sz="1415" dirty="0"/>
          </a:p>
        </p:txBody>
      </p:sp>
      <p:pic>
        <p:nvPicPr>
          <p:cNvPr id="12" name="Image 3" descr="preencoded.png"/>
          <p:cNvPicPr>
            <a:picLocks noChangeAspect="1"/>
          </p:cNvPicPr>
          <p:nvPr/>
        </p:nvPicPr>
        <p:blipFill>
          <a:blip r:embed="rId4"/>
          <a:stretch>
            <a:fillRect/>
          </a:stretch>
        </p:blipFill>
        <p:spPr>
          <a:xfrm>
            <a:off x="6114931" y="6001345"/>
            <a:ext cx="448985" cy="448985"/>
          </a:xfrm>
          <a:prstGeom prst="rect">
            <a:avLst/>
          </a:prstGeom>
        </p:spPr>
      </p:pic>
      <p:sp>
        <p:nvSpPr>
          <p:cNvPr id="13" name="Text 7"/>
          <p:cNvSpPr/>
          <p:nvPr/>
        </p:nvSpPr>
        <p:spPr>
          <a:xfrm>
            <a:off x="6114931" y="6629876"/>
            <a:ext cx="2355294" cy="280630"/>
          </a:xfrm>
          <a:prstGeom prst="rect">
            <a:avLst/>
          </a:prstGeom>
          <a:noFill/>
        </p:spPr>
        <p:txBody>
          <a:bodyPr wrap="none" rtlCol="0" anchor="t"/>
          <a:lstStyle/>
          <a:p>
            <a:pPr marL="0" indent="0" algn="l">
              <a:lnSpc>
                <a:spcPts val="2210"/>
              </a:lnSpc>
              <a:buNone/>
            </a:pPr>
            <a:r>
              <a:rPr lang="en-US" sz="1770" b="1" dirty="0">
                <a:solidFill>
                  <a:srgbClr val="333F70"/>
                </a:solidFill>
                <a:latin typeface="Unbounded" pitchFamily="34" charset="0"/>
                <a:ea typeface="Unbounded" pitchFamily="34" charset="-122"/>
                <a:cs typeface="Unbounded" pitchFamily="34" charset="-120"/>
              </a:rPr>
              <a:t>Cross-Validation</a:t>
            </a:r>
            <a:endParaRPr lang="en-US" sz="1770" dirty="0"/>
          </a:p>
        </p:txBody>
      </p:sp>
      <p:sp>
        <p:nvSpPr>
          <p:cNvPr id="14" name="Text 8"/>
          <p:cNvSpPr/>
          <p:nvPr/>
        </p:nvSpPr>
        <p:spPr>
          <a:xfrm>
            <a:off x="6114931" y="7018258"/>
            <a:ext cx="7886938" cy="574358"/>
          </a:xfrm>
          <a:prstGeom prst="rect">
            <a:avLst/>
          </a:prstGeom>
          <a:noFill/>
        </p:spPr>
        <p:txBody>
          <a:bodyPr wrap="square" rtlCol="0" anchor="t"/>
          <a:lstStyle/>
          <a:p>
            <a:pPr marL="0" indent="0" algn="l">
              <a:lnSpc>
                <a:spcPts val="2265"/>
              </a:lnSpc>
              <a:buNone/>
            </a:pPr>
            <a:r>
              <a:rPr lang="en-US" sz="1415" dirty="0">
                <a:solidFill>
                  <a:srgbClr val="333F70"/>
                </a:solidFill>
                <a:latin typeface="Open Sans" pitchFamily="34" charset="0"/>
                <a:ea typeface="Open Sans" pitchFamily="34" charset="-122"/>
                <a:cs typeface="Open Sans" pitchFamily="34" charset="-120"/>
              </a:rPr>
              <a:t>A technique to assess the model's generalization ability by training and evaluating it on multiple subsets of the data.</a:t>
            </a:r>
            <a:endParaRPr lang="en-US" sz="141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2"/>
          <a:stretch>
            <a:fillRect/>
          </a:stretch>
        </p:blipFill>
        <p:spPr>
          <a:xfrm>
            <a:off x="9408200" y="2331958"/>
            <a:ext cx="4957882" cy="3565565"/>
          </a:xfrm>
          <a:prstGeom prst="rect">
            <a:avLst/>
          </a:prstGeom>
        </p:spPr>
      </p:pic>
      <p:sp>
        <p:nvSpPr>
          <p:cNvPr id="6" name="Text 2"/>
          <p:cNvSpPr/>
          <p:nvPr/>
        </p:nvSpPr>
        <p:spPr>
          <a:xfrm>
            <a:off x="739735" y="750689"/>
            <a:ext cx="7664529" cy="1320879"/>
          </a:xfrm>
          <a:prstGeom prst="rect">
            <a:avLst/>
          </a:prstGeom>
          <a:noFill/>
        </p:spPr>
        <p:txBody>
          <a:bodyPr wrap="square" rtlCol="0" anchor="t"/>
          <a:lstStyle/>
          <a:p>
            <a:pPr marL="0" indent="0">
              <a:lnSpc>
                <a:spcPts val="5200"/>
              </a:lnSpc>
              <a:buNone/>
            </a:pPr>
            <a:r>
              <a:rPr lang="en-US" sz="4160" b="1" dirty="0">
                <a:solidFill>
                  <a:srgbClr val="333F70"/>
                </a:solidFill>
                <a:latin typeface="Unbounded" pitchFamily="34" charset="0"/>
                <a:ea typeface="Unbounded" pitchFamily="34" charset="-122"/>
                <a:cs typeface="Unbounded" pitchFamily="34" charset="-120"/>
              </a:rPr>
              <a:t>Forecasting Future Sales Trends</a:t>
            </a:r>
            <a:endParaRPr lang="en-US" sz="4160" dirty="0"/>
          </a:p>
        </p:txBody>
      </p:sp>
      <p:sp>
        <p:nvSpPr>
          <p:cNvPr id="7" name="Shape 3"/>
          <p:cNvSpPr/>
          <p:nvPr/>
        </p:nvSpPr>
        <p:spPr>
          <a:xfrm>
            <a:off x="1045250" y="2388513"/>
            <a:ext cx="22860" cy="5090398"/>
          </a:xfrm>
          <a:prstGeom prst="roundRect">
            <a:avLst>
              <a:gd name="adj" fmla="val 388338"/>
            </a:avLst>
          </a:prstGeom>
          <a:solidFill>
            <a:srgbClr val="BCDBD4"/>
          </a:solidFill>
        </p:spPr>
      </p:sp>
      <p:sp>
        <p:nvSpPr>
          <p:cNvPr id="8" name="Shape 4"/>
          <p:cNvSpPr/>
          <p:nvPr/>
        </p:nvSpPr>
        <p:spPr>
          <a:xfrm>
            <a:off x="1271588" y="2852618"/>
            <a:ext cx="739735" cy="22860"/>
          </a:xfrm>
          <a:prstGeom prst="roundRect">
            <a:avLst>
              <a:gd name="adj" fmla="val 388338"/>
            </a:avLst>
          </a:prstGeom>
          <a:solidFill>
            <a:srgbClr val="BCDBD4"/>
          </a:solidFill>
        </p:spPr>
      </p:sp>
      <p:sp>
        <p:nvSpPr>
          <p:cNvPr id="9" name="Shape 5"/>
          <p:cNvSpPr/>
          <p:nvPr/>
        </p:nvSpPr>
        <p:spPr>
          <a:xfrm>
            <a:off x="818912" y="2626281"/>
            <a:ext cx="475536" cy="475536"/>
          </a:xfrm>
          <a:prstGeom prst="roundRect">
            <a:avLst>
              <a:gd name="adj" fmla="val 18668"/>
            </a:avLst>
          </a:prstGeom>
          <a:solidFill>
            <a:srgbClr val="D6F5EE"/>
          </a:solidFill>
          <a:ln w="7620">
            <a:solidFill>
              <a:srgbClr val="BCDBD4"/>
            </a:solidFill>
            <a:prstDash val="solid"/>
          </a:ln>
        </p:spPr>
      </p:sp>
      <p:sp>
        <p:nvSpPr>
          <p:cNvPr id="10" name="Text 6"/>
          <p:cNvSpPr/>
          <p:nvPr/>
        </p:nvSpPr>
        <p:spPr>
          <a:xfrm>
            <a:off x="974169" y="2705457"/>
            <a:ext cx="164902" cy="317063"/>
          </a:xfrm>
          <a:prstGeom prst="rect">
            <a:avLst/>
          </a:prstGeom>
          <a:noFill/>
        </p:spPr>
        <p:txBody>
          <a:bodyPr wrap="none" rtlCol="0" anchor="t"/>
          <a:lstStyle/>
          <a:p>
            <a:pPr marL="0" indent="0" algn="ctr">
              <a:lnSpc>
                <a:spcPts val="2495"/>
              </a:lnSpc>
              <a:buNone/>
            </a:pPr>
            <a:r>
              <a:rPr lang="en-US" sz="2495" b="1" dirty="0">
                <a:solidFill>
                  <a:srgbClr val="333F70"/>
                </a:solidFill>
                <a:latin typeface="Unbounded" pitchFamily="34" charset="0"/>
                <a:ea typeface="Unbounded" pitchFamily="34" charset="-122"/>
                <a:cs typeface="Unbounded" pitchFamily="34" charset="-120"/>
              </a:rPr>
              <a:t>1</a:t>
            </a:r>
            <a:endParaRPr lang="en-US" sz="2495" dirty="0"/>
          </a:p>
        </p:txBody>
      </p:sp>
      <p:sp>
        <p:nvSpPr>
          <p:cNvPr id="11" name="Text 7"/>
          <p:cNvSpPr/>
          <p:nvPr/>
        </p:nvSpPr>
        <p:spPr>
          <a:xfrm>
            <a:off x="2219087" y="2599849"/>
            <a:ext cx="3629501" cy="330160"/>
          </a:xfrm>
          <a:prstGeom prst="rect">
            <a:avLst/>
          </a:prstGeom>
          <a:noFill/>
        </p:spPr>
        <p:txBody>
          <a:bodyPr wrap="none" rtlCol="0" anchor="t"/>
          <a:lstStyle/>
          <a:p>
            <a:pPr marL="0" indent="0" algn="l">
              <a:lnSpc>
                <a:spcPts val="2600"/>
              </a:lnSpc>
              <a:buNone/>
            </a:pPr>
            <a:r>
              <a:rPr lang="en-US" sz="2080" b="1" dirty="0">
                <a:solidFill>
                  <a:srgbClr val="333F70"/>
                </a:solidFill>
                <a:latin typeface="Unbounded" pitchFamily="34" charset="0"/>
                <a:ea typeface="Unbounded" pitchFamily="34" charset="-122"/>
                <a:cs typeface="Unbounded" pitchFamily="34" charset="-120"/>
              </a:rPr>
              <a:t>Short-Term Forecasts</a:t>
            </a:r>
            <a:endParaRPr lang="en-US" sz="2080" dirty="0"/>
          </a:p>
        </p:txBody>
      </p:sp>
      <p:sp>
        <p:nvSpPr>
          <p:cNvPr id="12" name="Text 8"/>
          <p:cNvSpPr/>
          <p:nvPr/>
        </p:nvSpPr>
        <p:spPr>
          <a:xfrm>
            <a:off x="2219087" y="3056811"/>
            <a:ext cx="6185178" cy="676275"/>
          </a:xfrm>
          <a:prstGeom prst="rect">
            <a:avLst/>
          </a:prstGeom>
          <a:noFill/>
        </p:spPr>
        <p:txBody>
          <a:bodyPr wrap="square" rtlCol="0" anchor="t"/>
          <a:lstStyle/>
          <a:p>
            <a:pPr marL="0" indent="0" algn="l">
              <a:lnSpc>
                <a:spcPts val="2665"/>
              </a:lnSpc>
              <a:buNone/>
            </a:pPr>
            <a:r>
              <a:rPr lang="en-US" sz="1665" dirty="0">
                <a:solidFill>
                  <a:srgbClr val="333F70"/>
                </a:solidFill>
                <a:latin typeface="Open Sans" pitchFamily="34" charset="0"/>
                <a:ea typeface="Open Sans" pitchFamily="34" charset="-122"/>
                <a:cs typeface="Open Sans" pitchFamily="34" charset="-120"/>
              </a:rPr>
              <a:t>Predict sales for the upcoming weeks or months, useful for inventory planning and marketing campaigns.</a:t>
            </a:r>
            <a:endParaRPr lang="en-US" sz="1665" dirty="0"/>
          </a:p>
        </p:txBody>
      </p:sp>
      <p:sp>
        <p:nvSpPr>
          <p:cNvPr id="13" name="Shape 9"/>
          <p:cNvSpPr/>
          <p:nvPr/>
        </p:nvSpPr>
        <p:spPr>
          <a:xfrm>
            <a:off x="1271588" y="4619863"/>
            <a:ext cx="739735" cy="22860"/>
          </a:xfrm>
          <a:prstGeom prst="roundRect">
            <a:avLst>
              <a:gd name="adj" fmla="val 388338"/>
            </a:avLst>
          </a:prstGeom>
          <a:solidFill>
            <a:srgbClr val="BCDBD4"/>
          </a:solidFill>
        </p:spPr>
      </p:sp>
      <p:sp>
        <p:nvSpPr>
          <p:cNvPr id="14" name="Shape 10"/>
          <p:cNvSpPr/>
          <p:nvPr/>
        </p:nvSpPr>
        <p:spPr>
          <a:xfrm>
            <a:off x="818912" y="4393525"/>
            <a:ext cx="475536" cy="475536"/>
          </a:xfrm>
          <a:prstGeom prst="roundRect">
            <a:avLst>
              <a:gd name="adj" fmla="val 18668"/>
            </a:avLst>
          </a:prstGeom>
          <a:solidFill>
            <a:srgbClr val="D6F5EE"/>
          </a:solidFill>
          <a:ln w="7620">
            <a:solidFill>
              <a:srgbClr val="BCDBD4"/>
            </a:solidFill>
            <a:prstDash val="solid"/>
          </a:ln>
        </p:spPr>
      </p:sp>
      <p:sp>
        <p:nvSpPr>
          <p:cNvPr id="15" name="Text 11"/>
          <p:cNvSpPr/>
          <p:nvPr/>
        </p:nvSpPr>
        <p:spPr>
          <a:xfrm>
            <a:off x="924282" y="4472702"/>
            <a:ext cx="264676" cy="317063"/>
          </a:xfrm>
          <a:prstGeom prst="rect">
            <a:avLst/>
          </a:prstGeom>
          <a:noFill/>
        </p:spPr>
        <p:txBody>
          <a:bodyPr wrap="none" rtlCol="0" anchor="t"/>
          <a:lstStyle/>
          <a:p>
            <a:pPr marL="0" indent="0" algn="ctr">
              <a:lnSpc>
                <a:spcPts val="2495"/>
              </a:lnSpc>
              <a:buNone/>
            </a:pPr>
            <a:r>
              <a:rPr lang="en-US" sz="2495" b="1" dirty="0">
                <a:solidFill>
                  <a:srgbClr val="333F70"/>
                </a:solidFill>
                <a:latin typeface="Unbounded" pitchFamily="34" charset="0"/>
                <a:ea typeface="Unbounded" pitchFamily="34" charset="-122"/>
                <a:cs typeface="Unbounded" pitchFamily="34" charset="-120"/>
              </a:rPr>
              <a:t>2</a:t>
            </a:r>
            <a:endParaRPr lang="en-US" sz="2495" dirty="0"/>
          </a:p>
        </p:txBody>
      </p:sp>
      <p:sp>
        <p:nvSpPr>
          <p:cNvPr id="16" name="Text 12"/>
          <p:cNvSpPr/>
          <p:nvPr/>
        </p:nvSpPr>
        <p:spPr>
          <a:xfrm>
            <a:off x="2219087" y="4367093"/>
            <a:ext cx="3318153" cy="330160"/>
          </a:xfrm>
          <a:prstGeom prst="rect">
            <a:avLst/>
          </a:prstGeom>
          <a:noFill/>
        </p:spPr>
        <p:txBody>
          <a:bodyPr wrap="none" rtlCol="0" anchor="t"/>
          <a:lstStyle/>
          <a:p>
            <a:pPr marL="0" indent="0" algn="l">
              <a:lnSpc>
                <a:spcPts val="2600"/>
              </a:lnSpc>
              <a:buNone/>
            </a:pPr>
            <a:r>
              <a:rPr lang="en-US" sz="2080" b="1" dirty="0">
                <a:solidFill>
                  <a:srgbClr val="333F70"/>
                </a:solidFill>
                <a:latin typeface="Unbounded" pitchFamily="34" charset="0"/>
                <a:ea typeface="Unbounded" pitchFamily="34" charset="-122"/>
                <a:cs typeface="Unbounded" pitchFamily="34" charset="-120"/>
              </a:rPr>
              <a:t>Mid-Term Forecasts</a:t>
            </a:r>
            <a:endParaRPr lang="en-US" sz="2080" dirty="0"/>
          </a:p>
        </p:txBody>
      </p:sp>
      <p:sp>
        <p:nvSpPr>
          <p:cNvPr id="17" name="Text 13"/>
          <p:cNvSpPr/>
          <p:nvPr/>
        </p:nvSpPr>
        <p:spPr>
          <a:xfrm>
            <a:off x="2219087" y="4824055"/>
            <a:ext cx="6185178" cy="676275"/>
          </a:xfrm>
          <a:prstGeom prst="rect">
            <a:avLst/>
          </a:prstGeom>
          <a:noFill/>
        </p:spPr>
        <p:txBody>
          <a:bodyPr wrap="square" rtlCol="0" anchor="t"/>
          <a:lstStyle/>
          <a:p>
            <a:pPr marL="0" indent="0" algn="l">
              <a:lnSpc>
                <a:spcPts val="2665"/>
              </a:lnSpc>
              <a:buNone/>
            </a:pPr>
            <a:r>
              <a:rPr lang="en-US" sz="1665" dirty="0">
                <a:solidFill>
                  <a:srgbClr val="333F70"/>
                </a:solidFill>
                <a:latin typeface="Open Sans" pitchFamily="34" charset="0"/>
                <a:ea typeface="Open Sans" pitchFamily="34" charset="-122"/>
                <a:cs typeface="Open Sans" pitchFamily="34" charset="-120"/>
              </a:rPr>
              <a:t>Predict sales for the next few quarters, valuable for resource allocation and financial planning.</a:t>
            </a:r>
            <a:endParaRPr lang="en-US" sz="1665" dirty="0"/>
          </a:p>
        </p:txBody>
      </p:sp>
      <p:sp>
        <p:nvSpPr>
          <p:cNvPr id="18" name="Shape 14"/>
          <p:cNvSpPr/>
          <p:nvPr/>
        </p:nvSpPr>
        <p:spPr>
          <a:xfrm>
            <a:off x="1271588" y="6387108"/>
            <a:ext cx="739735" cy="22860"/>
          </a:xfrm>
          <a:prstGeom prst="roundRect">
            <a:avLst>
              <a:gd name="adj" fmla="val 388338"/>
            </a:avLst>
          </a:prstGeom>
          <a:solidFill>
            <a:srgbClr val="BCDBD4"/>
          </a:solidFill>
        </p:spPr>
      </p:sp>
      <p:sp>
        <p:nvSpPr>
          <p:cNvPr id="19" name="Shape 15"/>
          <p:cNvSpPr/>
          <p:nvPr/>
        </p:nvSpPr>
        <p:spPr>
          <a:xfrm>
            <a:off x="818912" y="6160770"/>
            <a:ext cx="475536" cy="475536"/>
          </a:xfrm>
          <a:prstGeom prst="roundRect">
            <a:avLst>
              <a:gd name="adj" fmla="val 18668"/>
            </a:avLst>
          </a:prstGeom>
          <a:solidFill>
            <a:srgbClr val="D6F5EE"/>
          </a:solidFill>
          <a:ln w="7620">
            <a:solidFill>
              <a:srgbClr val="BCDBD4"/>
            </a:solidFill>
            <a:prstDash val="solid"/>
          </a:ln>
        </p:spPr>
      </p:sp>
      <p:sp>
        <p:nvSpPr>
          <p:cNvPr id="20" name="Text 16"/>
          <p:cNvSpPr/>
          <p:nvPr/>
        </p:nvSpPr>
        <p:spPr>
          <a:xfrm>
            <a:off x="923687" y="6239947"/>
            <a:ext cx="265986" cy="317063"/>
          </a:xfrm>
          <a:prstGeom prst="rect">
            <a:avLst/>
          </a:prstGeom>
          <a:noFill/>
        </p:spPr>
        <p:txBody>
          <a:bodyPr wrap="none" rtlCol="0" anchor="t"/>
          <a:lstStyle/>
          <a:p>
            <a:pPr marL="0" indent="0" algn="ctr">
              <a:lnSpc>
                <a:spcPts val="2495"/>
              </a:lnSpc>
              <a:buNone/>
            </a:pPr>
            <a:r>
              <a:rPr lang="en-US" sz="2495" b="1" dirty="0">
                <a:solidFill>
                  <a:srgbClr val="333F70"/>
                </a:solidFill>
                <a:latin typeface="Unbounded" pitchFamily="34" charset="0"/>
                <a:ea typeface="Unbounded" pitchFamily="34" charset="-122"/>
                <a:cs typeface="Unbounded" pitchFamily="34" charset="-120"/>
              </a:rPr>
              <a:t>3</a:t>
            </a:r>
            <a:endParaRPr lang="en-US" sz="2495" dirty="0"/>
          </a:p>
        </p:txBody>
      </p:sp>
      <p:sp>
        <p:nvSpPr>
          <p:cNvPr id="21" name="Text 17"/>
          <p:cNvSpPr/>
          <p:nvPr/>
        </p:nvSpPr>
        <p:spPr>
          <a:xfrm>
            <a:off x="2219087" y="6134338"/>
            <a:ext cx="3517821" cy="330160"/>
          </a:xfrm>
          <a:prstGeom prst="rect">
            <a:avLst/>
          </a:prstGeom>
          <a:noFill/>
        </p:spPr>
        <p:txBody>
          <a:bodyPr wrap="none" rtlCol="0" anchor="t"/>
          <a:lstStyle/>
          <a:p>
            <a:pPr marL="0" indent="0" algn="l">
              <a:lnSpc>
                <a:spcPts val="2600"/>
              </a:lnSpc>
              <a:buNone/>
            </a:pPr>
            <a:r>
              <a:rPr lang="en-US" sz="2080" b="1" dirty="0">
                <a:solidFill>
                  <a:srgbClr val="333F70"/>
                </a:solidFill>
                <a:latin typeface="Unbounded" pitchFamily="34" charset="0"/>
                <a:ea typeface="Unbounded" pitchFamily="34" charset="-122"/>
                <a:cs typeface="Unbounded" pitchFamily="34" charset="-120"/>
              </a:rPr>
              <a:t>Long-Term Forecasts</a:t>
            </a:r>
            <a:endParaRPr lang="en-US" sz="2080" dirty="0"/>
          </a:p>
        </p:txBody>
      </p:sp>
      <p:sp>
        <p:nvSpPr>
          <p:cNvPr id="22" name="Text 18"/>
          <p:cNvSpPr/>
          <p:nvPr/>
        </p:nvSpPr>
        <p:spPr>
          <a:xfrm>
            <a:off x="2219087" y="6591300"/>
            <a:ext cx="6185178" cy="676275"/>
          </a:xfrm>
          <a:prstGeom prst="rect">
            <a:avLst/>
          </a:prstGeom>
          <a:noFill/>
        </p:spPr>
        <p:txBody>
          <a:bodyPr wrap="square" rtlCol="0" anchor="t"/>
          <a:lstStyle/>
          <a:p>
            <a:pPr marL="0" indent="0" algn="l">
              <a:lnSpc>
                <a:spcPts val="2665"/>
              </a:lnSpc>
              <a:buNone/>
            </a:pPr>
            <a:r>
              <a:rPr lang="en-US" sz="1665" dirty="0">
                <a:solidFill>
                  <a:srgbClr val="333F70"/>
                </a:solidFill>
                <a:latin typeface="Open Sans" pitchFamily="34" charset="0"/>
                <a:ea typeface="Open Sans" pitchFamily="34" charset="-122"/>
                <a:cs typeface="Open Sans" pitchFamily="34" charset="-120"/>
              </a:rPr>
              <a:t>Predict sales for the next year or even longer, aiding in strategic decision-making and long-term business planning.</a:t>
            </a:r>
            <a:endParaRPr lang="en-US" sz="166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17206674"/>
          </a:xfrm>
          <a:prstGeom prst="rect">
            <a:avLst/>
          </a:prstGeom>
          <a:solidFill>
            <a:srgbClr val="FFFFFF"/>
          </a:solidFill>
        </p:spPr>
      </p:sp>
      <p:sp>
        <p:nvSpPr>
          <p:cNvPr id="4" name="Text 2"/>
          <p:cNvSpPr/>
          <p:nvPr/>
        </p:nvSpPr>
        <p:spPr>
          <a:xfrm>
            <a:off x="2065496" y="436602"/>
            <a:ext cx="9480471" cy="496133"/>
          </a:xfrm>
          <a:prstGeom prst="rect">
            <a:avLst/>
          </a:prstGeom>
          <a:noFill/>
        </p:spPr>
        <p:txBody>
          <a:bodyPr wrap="none" rtlCol="0" anchor="t"/>
          <a:lstStyle/>
          <a:p>
            <a:pPr marL="0" indent="0">
              <a:lnSpc>
                <a:spcPts val="3905"/>
              </a:lnSpc>
              <a:buNone/>
            </a:pPr>
            <a:r>
              <a:rPr lang="en-US" sz="3125" b="1" dirty="0">
                <a:solidFill>
                  <a:srgbClr val="333F70"/>
                </a:solidFill>
                <a:latin typeface="Unbounded" pitchFamily="34" charset="0"/>
                <a:ea typeface="Unbounded" pitchFamily="34" charset="-122"/>
                <a:cs typeface="Unbounded" pitchFamily="34" charset="-120"/>
              </a:rPr>
              <a:t>Code for the given problem statement</a:t>
            </a:r>
            <a:endParaRPr lang="en-US" sz="3125" dirty="0"/>
          </a:p>
        </p:txBody>
      </p:sp>
      <p:sp>
        <p:nvSpPr>
          <p:cNvPr id="5" name="Text 3"/>
          <p:cNvSpPr/>
          <p:nvPr/>
        </p:nvSpPr>
        <p:spPr>
          <a:xfrm>
            <a:off x="2065496" y="1250275"/>
            <a:ext cx="10499288" cy="317540"/>
          </a:xfrm>
          <a:prstGeom prst="rect">
            <a:avLst/>
          </a:prstGeom>
          <a:noFill/>
        </p:spPr>
        <p:txBody>
          <a:bodyPr wrap="none" rtlCol="0" anchor="t"/>
          <a:lstStyle/>
          <a:p>
            <a:pPr marL="0" indent="0">
              <a:lnSpc>
                <a:spcPts val="2500"/>
              </a:lnSpc>
              <a:buNone/>
            </a:pPr>
            <a:r>
              <a:rPr lang="en-US" sz="1565" dirty="0">
                <a:solidFill>
                  <a:srgbClr val="333F70"/>
                </a:solidFill>
                <a:latin typeface="Open Sans" pitchFamily="34" charset="0"/>
                <a:ea typeface="Open Sans" pitchFamily="34" charset="-122"/>
                <a:cs typeface="Open Sans" pitchFamily="34" charset="-120"/>
              </a:rPr>
              <a:t>import pandas as pd</a:t>
            </a:r>
            <a:endParaRPr lang="en-US" sz="1565" dirty="0"/>
          </a:p>
        </p:txBody>
      </p:sp>
      <p:sp>
        <p:nvSpPr>
          <p:cNvPr id="6" name="Text 4"/>
          <p:cNvSpPr/>
          <p:nvPr/>
        </p:nvSpPr>
        <p:spPr>
          <a:xfrm>
            <a:off x="2065496" y="1746409"/>
            <a:ext cx="10499288" cy="254079"/>
          </a:xfrm>
          <a:prstGeom prst="rect">
            <a:avLst/>
          </a:prstGeom>
          <a:noFill/>
        </p:spPr>
        <p:txBody>
          <a:bodyPr wrap="non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#Load the dataset</a:t>
            </a:r>
            <a:endParaRPr lang="en-US" sz="1250" dirty="0"/>
          </a:p>
        </p:txBody>
      </p:sp>
      <p:sp>
        <p:nvSpPr>
          <p:cNvPr id="7" name="Text 5"/>
          <p:cNvSpPr/>
          <p:nvPr/>
        </p:nvSpPr>
        <p:spPr>
          <a:xfrm>
            <a:off x="2065496" y="2179082"/>
            <a:ext cx="10499288" cy="317540"/>
          </a:xfrm>
          <a:prstGeom prst="rect">
            <a:avLst/>
          </a:prstGeom>
          <a:noFill/>
        </p:spPr>
        <p:txBody>
          <a:bodyPr wrap="none" rtlCol="0" anchor="t"/>
          <a:lstStyle/>
          <a:p>
            <a:pPr marL="0" indent="0">
              <a:lnSpc>
                <a:spcPts val="2500"/>
              </a:lnSpc>
              <a:buNone/>
            </a:pPr>
            <a:r>
              <a:rPr lang="en-US" sz="1565" dirty="0">
                <a:solidFill>
                  <a:srgbClr val="333F70"/>
                </a:solidFill>
                <a:latin typeface="Open Sans" pitchFamily="34" charset="0"/>
                <a:ea typeface="Open Sans" pitchFamily="34" charset="-122"/>
                <a:cs typeface="Open Sans" pitchFamily="34" charset="-120"/>
              </a:rPr>
              <a:t>file_path = '/content/sample_data/Super_Store_data.csv' df = pd.read_csv(file_path,encoding='latin1')</a:t>
            </a:r>
            <a:endParaRPr lang="en-US" sz="1565" dirty="0"/>
          </a:p>
        </p:txBody>
      </p:sp>
      <p:sp>
        <p:nvSpPr>
          <p:cNvPr id="8" name="Text 6"/>
          <p:cNvSpPr/>
          <p:nvPr/>
        </p:nvSpPr>
        <p:spPr>
          <a:xfrm>
            <a:off x="2065496" y="2675215"/>
            <a:ext cx="10499288" cy="254079"/>
          </a:xfrm>
          <a:prstGeom prst="rect">
            <a:avLst/>
          </a:prstGeom>
          <a:noFill/>
        </p:spPr>
        <p:txBody>
          <a:bodyPr wrap="non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#Display the first few rows of the dataset</a:t>
            </a:r>
            <a:endParaRPr lang="en-US" sz="1250" dirty="0"/>
          </a:p>
        </p:txBody>
      </p:sp>
      <p:sp>
        <p:nvSpPr>
          <p:cNvPr id="9" name="Text 7"/>
          <p:cNvSpPr/>
          <p:nvPr/>
        </p:nvSpPr>
        <p:spPr>
          <a:xfrm>
            <a:off x="2065496" y="3107888"/>
            <a:ext cx="10499288" cy="317540"/>
          </a:xfrm>
          <a:prstGeom prst="rect">
            <a:avLst/>
          </a:prstGeom>
          <a:noFill/>
        </p:spPr>
        <p:txBody>
          <a:bodyPr wrap="none" rtlCol="0" anchor="t"/>
          <a:lstStyle/>
          <a:p>
            <a:pPr marL="0" indent="0">
              <a:lnSpc>
                <a:spcPts val="2500"/>
              </a:lnSpc>
              <a:buNone/>
            </a:pPr>
            <a:r>
              <a:rPr lang="en-US" sz="1565" dirty="0">
                <a:solidFill>
                  <a:srgbClr val="333F70"/>
                </a:solidFill>
                <a:latin typeface="Open Sans" pitchFamily="34" charset="0"/>
                <a:ea typeface="Open Sans" pitchFamily="34" charset="-122"/>
                <a:cs typeface="Open Sans" pitchFamily="34" charset="-120"/>
              </a:rPr>
              <a:t>print(df.head())</a:t>
            </a:r>
            <a:endParaRPr lang="en-US" sz="1565" dirty="0"/>
          </a:p>
        </p:txBody>
      </p:sp>
      <p:sp>
        <p:nvSpPr>
          <p:cNvPr id="10" name="Text 8"/>
          <p:cNvSpPr/>
          <p:nvPr/>
        </p:nvSpPr>
        <p:spPr>
          <a:xfrm>
            <a:off x="2065496" y="3604022"/>
            <a:ext cx="10499288" cy="254079"/>
          </a:xfrm>
          <a:prstGeom prst="rect">
            <a:avLst/>
          </a:prstGeom>
          <a:noFill/>
        </p:spPr>
        <p:txBody>
          <a:bodyPr wrap="non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#Check for missing values</a:t>
            </a:r>
            <a:endParaRPr lang="en-US" sz="1250" dirty="0"/>
          </a:p>
        </p:txBody>
      </p:sp>
      <p:sp>
        <p:nvSpPr>
          <p:cNvPr id="11" name="Text 9"/>
          <p:cNvSpPr/>
          <p:nvPr/>
        </p:nvSpPr>
        <p:spPr>
          <a:xfrm>
            <a:off x="2065496" y="4036695"/>
            <a:ext cx="10499288" cy="317540"/>
          </a:xfrm>
          <a:prstGeom prst="rect">
            <a:avLst/>
          </a:prstGeom>
          <a:noFill/>
        </p:spPr>
        <p:txBody>
          <a:bodyPr wrap="none" rtlCol="0" anchor="t"/>
          <a:lstStyle/>
          <a:p>
            <a:pPr marL="0" indent="0">
              <a:lnSpc>
                <a:spcPts val="2500"/>
              </a:lnSpc>
              <a:buNone/>
            </a:pPr>
            <a:r>
              <a:rPr lang="en-US" sz="1565" dirty="0">
                <a:solidFill>
                  <a:srgbClr val="333F70"/>
                </a:solidFill>
                <a:latin typeface="Open Sans" pitchFamily="34" charset="0"/>
                <a:ea typeface="Open Sans" pitchFamily="34" charset="-122"/>
                <a:cs typeface="Open Sans" pitchFamily="34" charset="-120"/>
              </a:rPr>
              <a:t>print(df.isnull().sum())</a:t>
            </a:r>
            <a:endParaRPr lang="en-US" sz="1565" dirty="0"/>
          </a:p>
        </p:txBody>
      </p:sp>
      <p:sp>
        <p:nvSpPr>
          <p:cNvPr id="12" name="Text 10"/>
          <p:cNvSpPr/>
          <p:nvPr/>
        </p:nvSpPr>
        <p:spPr>
          <a:xfrm>
            <a:off x="2065496" y="4532828"/>
            <a:ext cx="10499288" cy="254079"/>
          </a:xfrm>
          <a:prstGeom prst="rect">
            <a:avLst/>
          </a:prstGeom>
          <a:noFill/>
        </p:spPr>
        <p:txBody>
          <a:bodyPr wrap="non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#Handle missing values (if any)</a:t>
            </a:r>
            <a:endParaRPr lang="en-US" sz="1250" dirty="0"/>
          </a:p>
        </p:txBody>
      </p:sp>
      <p:sp>
        <p:nvSpPr>
          <p:cNvPr id="13" name="Text 11"/>
          <p:cNvSpPr/>
          <p:nvPr/>
        </p:nvSpPr>
        <p:spPr>
          <a:xfrm>
            <a:off x="2065496" y="4965502"/>
            <a:ext cx="10499288" cy="317540"/>
          </a:xfrm>
          <a:prstGeom prst="rect">
            <a:avLst/>
          </a:prstGeom>
          <a:noFill/>
        </p:spPr>
        <p:txBody>
          <a:bodyPr wrap="none" rtlCol="0" anchor="t"/>
          <a:lstStyle/>
          <a:p>
            <a:pPr marL="0" indent="0">
              <a:lnSpc>
                <a:spcPts val="2500"/>
              </a:lnSpc>
              <a:buNone/>
            </a:pPr>
            <a:r>
              <a:rPr lang="en-US" sz="1565" dirty="0">
                <a:solidFill>
                  <a:srgbClr val="333F70"/>
                </a:solidFill>
                <a:latin typeface="Open Sans" pitchFamily="34" charset="0"/>
                <a:ea typeface="Open Sans" pitchFamily="34" charset="-122"/>
                <a:cs typeface="Open Sans" pitchFamily="34" charset="-120"/>
              </a:rPr>
              <a:t>df = df.dropna()</a:t>
            </a:r>
            <a:endParaRPr lang="en-US" sz="1565" dirty="0"/>
          </a:p>
        </p:txBody>
      </p:sp>
      <p:sp>
        <p:nvSpPr>
          <p:cNvPr id="14" name="Text 12"/>
          <p:cNvSpPr/>
          <p:nvPr/>
        </p:nvSpPr>
        <p:spPr>
          <a:xfrm>
            <a:off x="2065496" y="5461635"/>
            <a:ext cx="10499288" cy="254079"/>
          </a:xfrm>
          <a:prstGeom prst="rect">
            <a:avLst/>
          </a:prstGeom>
          <a:noFill/>
        </p:spPr>
        <p:txBody>
          <a:bodyPr wrap="non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#Convert categorical columns to numerical values using one-hot encoding</a:t>
            </a:r>
            <a:endParaRPr lang="en-US" sz="1250" dirty="0"/>
          </a:p>
        </p:txBody>
      </p:sp>
      <p:sp>
        <p:nvSpPr>
          <p:cNvPr id="15" name="Text 13"/>
          <p:cNvSpPr/>
          <p:nvPr/>
        </p:nvSpPr>
        <p:spPr>
          <a:xfrm>
            <a:off x="2065496" y="5894308"/>
            <a:ext cx="10499288" cy="317540"/>
          </a:xfrm>
          <a:prstGeom prst="rect">
            <a:avLst/>
          </a:prstGeom>
          <a:noFill/>
        </p:spPr>
        <p:txBody>
          <a:bodyPr wrap="none" rtlCol="0" anchor="t"/>
          <a:lstStyle/>
          <a:p>
            <a:pPr marL="0" indent="0">
              <a:lnSpc>
                <a:spcPts val="2500"/>
              </a:lnSpc>
              <a:buNone/>
            </a:pPr>
            <a:r>
              <a:rPr lang="en-US" sz="1565" dirty="0">
                <a:solidFill>
                  <a:srgbClr val="333F70"/>
                </a:solidFill>
                <a:latin typeface="Open Sans" pitchFamily="34" charset="0"/>
                <a:ea typeface="Open Sans" pitchFamily="34" charset="-122"/>
                <a:cs typeface="Open Sans" pitchFamily="34" charset="-120"/>
              </a:rPr>
              <a:t>df = pd.get_dummies(df, drop_first=True)</a:t>
            </a:r>
            <a:endParaRPr lang="en-US" sz="1565" dirty="0"/>
          </a:p>
        </p:txBody>
      </p:sp>
      <p:sp>
        <p:nvSpPr>
          <p:cNvPr id="16" name="Text 14"/>
          <p:cNvSpPr/>
          <p:nvPr/>
        </p:nvSpPr>
        <p:spPr>
          <a:xfrm>
            <a:off x="2065496" y="6390442"/>
            <a:ext cx="10499288" cy="254079"/>
          </a:xfrm>
          <a:prstGeom prst="rect">
            <a:avLst/>
          </a:prstGeom>
          <a:noFill/>
        </p:spPr>
        <p:txBody>
          <a:bodyPr wrap="non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#Check the correlation with the target variable (assuming 'Sales' is the target)</a:t>
            </a:r>
            <a:endParaRPr lang="en-US" sz="1250" dirty="0"/>
          </a:p>
        </p:txBody>
      </p:sp>
      <p:sp>
        <p:nvSpPr>
          <p:cNvPr id="17" name="Text 15"/>
          <p:cNvSpPr/>
          <p:nvPr/>
        </p:nvSpPr>
        <p:spPr>
          <a:xfrm>
            <a:off x="2065496" y="6823115"/>
            <a:ext cx="10499288" cy="317540"/>
          </a:xfrm>
          <a:prstGeom prst="rect">
            <a:avLst/>
          </a:prstGeom>
          <a:noFill/>
        </p:spPr>
        <p:txBody>
          <a:bodyPr wrap="none" rtlCol="0" anchor="t"/>
          <a:lstStyle/>
          <a:p>
            <a:pPr marL="0" indent="0">
              <a:lnSpc>
                <a:spcPts val="2500"/>
              </a:lnSpc>
              <a:buNone/>
            </a:pPr>
            <a:r>
              <a:rPr lang="en-US" sz="1565" dirty="0">
                <a:solidFill>
                  <a:srgbClr val="333F70"/>
                </a:solidFill>
                <a:latin typeface="Open Sans" pitchFamily="34" charset="0"/>
                <a:ea typeface="Open Sans" pitchFamily="34" charset="-122"/>
                <a:cs typeface="Open Sans" pitchFamily="34" charset="-120"/>
              </a:rPr>
              <a:t>corr_matrix = df.corr() print(corr_matrix['Sales'].sort_values(ascending=False))</a:t>
            </a:r>
            <a:endParaRPr lang="en-US" sz="1565" dirty="0"/>
          </a:p>
        </p:txBody>
      </p:sp>
      <p:sp>
        <p:nvSpPr>
          <p:cNvPr id="18" name="Text 16"/>
          <p:cNvSpPr/>
          <p:nvPr/>
        </p:nvSpPr>
        <p:spPr>
          <a:xfrm>
            <a:off x="2065496" y="7319248"/>
            <a:ext cx="10499288" cy="254079"/>
          </a:xfrm>
          <a:prstGeom prst="rect">
            <a:avLst/>
          </a:prstGeom>
          <a:noFill/>
        </p:spPr>
        <p:txBody>
          <a:bodyPr wrap="non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#Print the available columns after get_dummies to see the correct names</a:t>
            </a:r>
            <a:endParaRPr lang="en-US" sz="1250" dirty="0"/>
          </a:p>
        </p:txBody>
      </p:sp>
      <p:sp>
        <p:nvSpPr>
          <p:cNvPr id="19" name="Text 17"/>
          <p:cNvSpPr/>
          <p:nvPr/>
        </p:nvSpPr>
        <p:spPr>
          <a:xfrm>
            <a:off x="2065496" y="7751921"/>
            <a:ext cx="10499288" cy="317540"/>
          </a:xfrm>
          <a:prstGeom prst="rect">
            <a:avLst/>
          </a:prstGeom>
          <a:noFill/>
        </p:spPr>
        <p:txBody>
          <a:bodyPr wrap="none" rtlCol="0" anchor="t"/>
          <a:lstStyle/>
          <a:p>
            <a:pPr marL="0" indent="0">
              <a:lnSpc>
                <a:spcPts val="2500"/>
              </a:lnSpc>
              <a:buNone/>
            </a:pPr>
            <a:r>
              <a:rPr lang="en-US" sz="1565" dirty="0">
                <a:solidFill>
                  <a:srgbClr val="333F70"/>
                </a:solidFill>
                <a:latin typeface="Open Sans" pitchFamily="34" charset="0"/>
                <a:ea typeface="Open Sans" pitchFamily="34" charset="-122"/>
                <a:cs typeface="Open Sans" pitchFamily="34" charset="-120"/>
              </a:rPr>
              <a:t>print(df.columns)</a:t>
            </a:r>
            <a:endParaRPr lang="en-US" sz="1565" dirty="0"/>
          </a:p>
        </p:txBody>
      </p:sp>
      <p:sp>
        <p:nvSpPr>
          <p:cNvPr id="20" name="Text 18"/>
          <p:cNvSpPr/>
          <p:nvPr/>
        </p:nvSpPr>
        <p:spPr>
          <a:xfrm>
            <a:off x="2065496" y="8248055"/>
            <a:ext cx="10499288" cy="254079"/>
          </a:xfrm>
          <a:prstGeom prst="rect">
            <a:avLst/>
          </a:prstGeom>
          <a:noFill/>
        </p:spPr>
        <p:txBody>
          <a:bodyPr wrap="non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#Select features with a high correlation to 'Sales'</a:t>
            </a:r>
            <a:endParaRPr lang="en-US" sz="1250" dirty="0"/>
          </a:p>
        </p:txBody>
      </p:sp>
      <p:sp>
        <p:nvSpPr>
          <p:cNvPr id="21" name="Text 19"/>
          <p:cNvSpPr/>
          <p:nvPr/>
        </p:nvSpPr>
        <p:spPr>
          <a:xfrm>
            <a:off x="2065496" y="8680728"/>
            <a:ext cx="10499288" cy="254079"/>
          </a:xfrm>
          <a:prstGeom prst="rect">
            <a:avLst/>
          </a:prstGeom>
          <a:noFill/>
        </p:spPr>
        <p:txBody>
          <a:bodyPr wrap="non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#Make sure to use the updated column names from the previous print statement</a:t>
            </a:r>
            <a:endParaRPr lang="en-US" sz="1250" dirty="0"/>
          </a:p>
        </p:txBody>
      </p:sp>
      <p:sp>
        <p:nvSpPr>
          <p:cNvPr id="22" name="Text 20"/>
          <p:cNvSpPr/>
          <p:nvPr/>
        </p:nvSpPr>
        <p:spPr>
          <a:xfrm>
            <a:off x="2065496" y="9113401"/>
            <a:ext cx="10499288" cy="635079"/>
          </a:xfrm>
          <a:prstGeom prst="rect">
            <a:avLst/>
          </a:prstGeom>
          <a:noFill/>
        </p:spPr>
        <p:txBody>
          <a:bodyPr wrap="square" rtlCol="0" anchor="t"/>
          <a:lstStyle/>
          <a:p>
            <a:pPr marL="0" indent="0">
              <a:lnSpc>
                <a:spcPts val="2500"/>
              </a:lnSpc>
              <a:buNone/>
            </a:pPr>
            <a:r>
              <a:rPr lang="en-US" sz="1565" dirty="0">
                <a:solidFill>
                  <a:srgbClr val="333F70"/>
                </a:solidFill>
                <a:latin typeface="Open Sans" pitchFamily="34" charset="0"/>
                <a:ea typeface="Open Sans" pitchFamily="34" charset="-122"/>
                <a:cs typeface="Open Sans" pitchFamily="34" charset="-120"/>
              </a:rPr>
              <a:t>features = df[['Row ID']] # Replace with actual feature names, 'Order ID' and 'Customer ID' are no longer available target = df['Sales']</a:t>
            </a:r>
            <a:endParaRPr lang="en-US" sz="1565" dirty="0"/>
          </a:p>
        </p:txBody>
      </p:sp>
      <p:sp>
        <p:nvSpPr>
          <p:cNvPr id="23" name="Text 21"/>
          <p:cNvSpPr/>
          <p:nvPr/>
        </p:nvSpPr>
        <p:spPr>
          <a:xfrm>
            <a:off x="2065496" y="9927074"/>
            <a:ext cx="10499288" cy="254079"/>
          </a:xfrm>
          <a:prstGeom prst="rect">
            <a:avLst/>
          </a:prstGeom>
          <a:noFill/>
        </p:spPr>
        <p:txBody>
          <a:bodyPr wrap="non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#Split the data into training and testing sets</a:t>
            </a:r>
            <a:endParaRPr lang="en-US" sz="1250" dirty="0"/>
          </a:p>
        </p:txBody>
      </p:sp>
      <p:sp>
        <p:nvSpPr>
          <p:cNvPr id="24" name="Text 22"/>
          <p:cNvSpPr/>
          <p:nvPr/>
        </p:nvSpPr>
        <p:spPr>
          <a:xfrm>
            <a:off x="2065496" y="10359747"/>
            <a:ext cx="10499288" cy="952619"/>
          </a:xfrm>
          <a:prstGeom prst="rect">
            <a:avLst/>
          </a:prstGeom>
          <a:noFill/>
        </p:spPr>
        <p:txBody>
          <a:bodyPr wrap="square" rtlCol="0" anchor="t"/>
          <a:lstStyle/>
          <a:p>
            <a:pPr marL="0" indent="0">
              <a:lnSpc>
                <a:spcPts val="2500"/>
              </a:lnSpc>
              <a:buNone/>
            </a:pPr>
            <a:r>
              <a:rPr lang="en-US" sz="1565" dirty="0">
                <a:solidFill>
                  <a:srgbClr val="333F70"/>
                </a:solidFill>
                <a:latin typeface="Open Sans" pitchFamily="34" charset="0"/>
                <a:ea typeface="Open Sans" pitchFamily="34" charset="-122"/>
                <a:cs typeface="Open Sans" pitchFamily="34" charset="-120"/>
              </a:rPr>
              <a:t>from sklearn.model_selection import train_test_split X_train, X_test, y_train, y_test = train_test_split(features, target, test_size=0.2, random_state=42) from sklearn.linear_model import LinearRegression from sklearn.metrics import mean_squared_error, r2_score</a:t>
            </a:r>
            <a:endParaRPr lang="en-US" sz="1565" dirty="0"/>
          </a:p>
        </p:txBody>
      </p:sp>
      <p:sp>
        <p:nvSpPr>
          <p:cNvPr id="25" name="Text 23"/>
          <p:cNvSpPr/>
          <p:nvPr/>
        </p:nvSpPr>
        <p:spPr>
          <a:xfrm>
            <a:off x="2065496" y="11490960"/>
            <a:ext cx="10499288" cy="254079"/>
          </a:xfrm>
          <a:prstGeom prst="rect">
            <a:avLst/>
          </a:prstGeom>
          <a:noFill/>
        </p:spPr>
        <p:txBody>
          <a:bodyPr wrap="non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#Initialize and train the model</a:t>
            </a:r>
            <a:endParaRPr lang="en-US" sz="1250" dirty="0"/>
          </a:p>
        </p:txBody>
      </p:sp>
      <p:sp>
        <p:nvSpPr>
          <p:cNvPr id="26" name="Text 24"/>
          <p:cNvSpPr/>
          <p:nvPr/>
        </p:nvSpPr>
        <p:spPr>
          <a:xfrm>
            <a:off x="2065496" y="11923633"/>
            <a:ext cx="10499288" cy="317540"/>
          </a:xfrm>
          <a:prstGeom prst="rect">
            <a:avLst/>
          </a:prstGeom>
          <a:noFill/>
        </p:spPr>
        <p:txBody>
          <a:bodyPr wrap="none" rtlCol="0" anchor="t"/>
          <a:lstStyle/>
          <a:p>
            <a:pPr marL="0" indent="0">
              <a:lnSpc>
                <a:spcPts val="2500"/>
              </a:lnSpc>
              <a:buNone/>
            </a:pPr>
            <a:r>
              <a:rPr lang="en-US" sz="1565" dirty="0">
                <a:solidFill>
                  <a:srgbClr val="333F70"/>
                </a:solidFill>
                <a:latin typeface="Open Sans" pitchFamily="34" charset="0"/>
                <a:ea typeface="Open Sans" pitchFamily="34" charset="-122"/>
                <a:cs typeface="Open Sans" pitchFamily="34" charset="-120"/>
              </a:rPr>
              <a:t>model = LinearRegression() model.fit(X_train, y_train)</a:t>
            </a:r>
            <a:endParaRPr lang="en-US" sz="1565" dirty="0"/>
          </a:p>
        </p:txBody>
      </p:sp>
      <p:sp>
        <p:nvSpPr>
          <p:cNvPr id="27" name="Text 25"/>
          <p:cNvSpPr/>
          <p:nvPr/>
        </p:nvSpPr>
        <p:spPr>
          <a:xfrm>
            <a:off x="2065496" y="12419767"/>
            <a:ext cx="10499288" cy="254079"/>
          </a:xfrm>
          <a:prstGeom prst="rect">
            <a:avLst/>
          </a:prstGeom>
          <a:noFill/>
        </p:spPr>
        <p:txBody>
          <a:bodyPr wrap="non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#Make predictions on the test set</a:t>
            </a:r>
            <a:endParaRPr lang="en-US" sz="1250" dirty="0"/>
          </a:p>
        </p:txBody>
      </p:sp>
      <p:sp>
        <p:nvSpPr>
          <p:cNvPr id="28" name="Text 26"/>
          <p:cNvSpPr/>
          <p:nvPr/>
        </p:nvSpPr>
        <p:spPr>
          <a:xfrm>
            <a:off x="2065496" y="12852440"/>
            <a:ext cx="10499288" cy="317540"/>
          </a:xfrm>
          <a:prstGeom prst="rect">
            <a:avLst/>
          </a:prstGeom>
          <a:noFill/>
        </p:spPr>
        <p:txBody>
          <a:bodyPr wrap="none" rtlCol="0" anchor="t"/>
          <a:lstStyle/>
          <a:p>
            <a:pPr marL="0" indent="0">
              <a:lnSpc>
                <a:spcPts val="2500"/>
              </a:lnSpc>
              <a:buNone/>
            </a:pPr>
            <a:r>
              <a:rPr lang="en-US" sz="1565" dirty="0">
                <a:solidFill>
                  <a:srgbClr val="333F70"/>
                </a:solidFill>
                <a:latin typeface="Open Sans" pitchFamily="34" charset="0"/>
                <a:ea typeface="Open Sans" pitchFamily="34" charset="-122"/>
                <a:cs typeface="Open Sans" pitchFamily="34" charset="-120"/>
              </a:rPr>
              <a:t>y_pred = model.predict(X_test)</a:t>
            </a:r>
            <a:endParaRPr lang="en-US" sz="1565" dirty="0"/>
          </a:p>
        </p:txBody>
      </p:sp>
      <p:sp>
        <p:nvSpPr>
          <p:cNvPr id="29" name="Text 27"/>
          <p:cNvSpPr/>
          <p:nvPr/>
        </p:nvSpPr>
        <p:spPr>
          <a:xfrm>
            <a:off x="2065496" y="13348573"/>
            <a:ext cx="10499288" cy="254079"/>
          </a:xfrm>
          <a:prstGeom prst="rect">
            <a:avLst/>
          </a:prstGeom>
          <a:noFill/>
        </p:spPr>
        <p:txBody>
          <a:bodyPr wrap="non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#Evaluate the model</a:t>
            </a:r>
            <a:endParaRPr lang="en-US" sz="1250" dirty="0"/>
          </a:p>
        </p:txBody>
      </p:sp>
      <p:sp>
        <p:nvSpPr>
          <p:cNvPr id="30" name="Text 28"/>
          <p:cNvSpPr/>
          <p:nvPr/>
        </p:nvSpPr>
        <p:spPr>
          <a:xfrm>
            <a:off x="2065496" y="13781246"/>
            <a:ext cx="10499288" cy="317540"/>
          </a:xfrm>
          <a:prstGeom prst="rect">
            <a:avLst/>
          </a:prstGeom>
          <a:noFill/>
        </p:spPr>
        <p:txBody>
          <a:bodyPr wrap="none" rtlCol="0" anchor="t"/>
          <a:lstStyle/>
          <a:p>
            <a:pPr marL="0" indent="0">
              <a:lnSpc>
                <a:spcPts val="2500"/>
              </a:lnSpc>
              <a:buNone/>
            </a:pPr>
            <a:r>
              <a:rPr lang="en-US" sz="1565" dirty="0">
                <a:solidFill>
                  <a:srgbClr val="333F70"/>
                </a:solidFill>
                <a:latin typeface="Open Sans" pitchFamily="34" charset="0"/>
                <a:ea typeface="Open Sans" pitchFamily="34" charset="-122"/>
                <a:cs typeface="Open Sans" pitchFamily="34" charset="-120"/>
              </a:rPr>
              <a:t>mse = mean_squared_error(y_test, y_pred) r2 = r2_score(y_test, y_pred)</a:t>
            </a:r>
            <a:endParaRPr lang="en-US" sz="1565" dirty="0"/>
          </a:p>
        </p:txBody>
      </p:sp>
      <p:sp>
        <p:nvSpPr>
          <p:cNvPr id="31" name="Text 29"/>
          <p:cNvSpPr/>
          <p:nvPr/>
        </p:nvSpPr>
        <p:spPr>
          <a:xfrm>
            <a:off x="2065496" y="14277380"/>
            <a:ext cx="10499288" cy="317540"/>
          </a:xfrm>
          <a:prstGeom prst="rect">
            <a:avLst/>
          </a:prstGeom>
          <a:noFill/>
        </p:spPr>
        <p:txBody>
          <a:bodyPr wrap="none" rtlCol="0" anchor="t"/>
          <a:lstStyle/>
          <a:p>
            <a:pPr marL="0" indent="0">
              <a:lnSpc>
                <a:spcPts val="2500"/>
              </a:lnSpc>
              <a:buNone/>
            </a:pPr>
            <a:r>
              <a:rPr lang="en-US" sz="1565" dirty="0">
                <a:solidFill>
                  <a:srgbClr val="333F70"/>
                </a:solidFill>
                <a:latin typeface="Open Sans" pitchFamily="34" charset="0"/>
                <a:ea typeface="Open Sans" pitchFamily="34" charset="-122"/>
                <a:cs typeface="Open Sans" pitchFamily="34" charset="-120"/>
              </a:rPr>
              <a:t>print(f'Mean Squared Error: {mse}') print(f'R-squared: {r2}')</a:t>
            </a:r>
            <a:endParaRPr lang="en-US" sz="1565" dirty="0"/>
          </a:p>
        </p:txBody>
      </p:sp>
      <p:sp>
        <p:nvSpPr>
          <p:cNvPr id="32" name="Text 30"/>
          <p:cNvSpPr/>
          <p:nvPr/>
        </p:nvSpPr>
        <p:spPr>
          <a:xfrm>
            <a:off x="2065496" y="14773513"/>
            <a:ext cx="10499288" cy="254079"/>
          </a:xfrm>
          <a:prstGeom prst="rect">
            <a:avLst/>
          </a:prstGeom>
          <a:noFill/>
        </p:spPr>
        <p:txBody>
          <a:bodyPr wrap="non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#Example of making future predictions</a:t>
            </a:r>
            <a:endParaRPr lang="en-US" sz="1250" dirty="0"/>
          </a:p>
        </p:txBody>
      </p:sp>
      <p:sp>
        <p:nvSpPr>
          <p:cNvPr id="33" name="Text 31"/>
          <p:cNvSpPr/>
          <p:nvPr/>
        </p:nvSpPr>
        <p:spPr>
          <a:xfrm>
            <a:off x="2065496" y="15206186"/>
            <a:ext cx="10499288" cy="635079"/>
          </a:xfrm>
          <a:prstGeom prst="rect">
            <a:avLst/>
          </a:prstGeom>
          <a:noFill/>
        </p:spPr>
        <p:txBody>
          <a:bodyPr wrap="square" rtlCol="0" anchor="t"/>
          <a:lstStyle/>
          <a:p>
            <a:pPr marL="0" indent="0">
              <a:lnSpc>
                <a:spcPts val="2500"/>
              </a:lnSpc>
              <a:buNone/>
            </a:pPr>
            <a:r>
              <a:rPr lang="en-US" sz="1565" dirty="0">
                <a:solidFill>
                  <a:srgbClr val="333F70"/>
                </a:solidFill>
                <a:latin typeface="Open Sans" pitchFamily="34" charset="0"/>
                <a:ea typeface="Open Sans" pitchFamily="34" charset="-122"/>
                <a:cs typeface="Open Sans" pitchFamily="34" charset="-120"/>
              </a:rPr>
              <a:t>new_data = pd.DataFrame({ 'Row ID': [0,1,2,3,4,5,6,7,8,9,10,11,12,13,14,15,16,17,18,19,20,21,22,23,24,25] # Replace with actual values })</a:t>
            </a:r>
            <a:endParaRPr lang="en-US" sz="1565" dirty="0"/>
          </a:p>
        </p:txBody>
      </p:sp>
      <p:sp>
        <p:nvSpPr>
          <p:cNvPr id="34" name="Text 32"/>
          <p:cNvSpPr/>
          <p:nvPr/>
        </p:nvSpPr>
        <p:spPr>
          <a:xfrm>
            <a:off x="2065496" y="16019859"/>
            <a:ext cx="10499288" cy="254079"/>
          </a:xfrm>
          <a:prstGeom prst="rect">
            <a:avLst/>
          </a:prstGeom>
          <a:noFill/>
        </p:spPr>
        <p:txBody>
          <a:bodyPr wrap="non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#Predict future sales</a:t>
            </a:r>
            <a:endParaRPr lang="en-US" sz="1250" dirty="0"/>
          </a:p>
        </p:txBody>
      </p:sp>
      <p:sp>
        <p:nvSpPr>
          <p:cNvPr id="35" name="Text 33"/>
          <p:cNvSpPr/>
          <p:nvPr/>
        </p:nvSpPr>
        <p:spPr>
          <a:xfrm>
            <a:off x="2065496" y="16452533"/>
            <a:ext cx="10499288" cy="317540"/>
          </a:xfrm>
          <a:prstGeom prst="rect">
            <a:avLst/>
          </a:prstGeom>
          <a:noFill/>
        </p:spPr>
        <p:txBody>
          <a:bodyPr wrap="none" rtlCol="0" anchor="t"/>
          <a:lstStyle/>
          <a:p>
            <a:pPr marL="0" indent="0">
              <a:lnSpc>
                <a:spcPts val="2500"/>
              </a:lnSpc>
              <a:buNone/>
            </a:pPr>
            <a:r>
              <a:rPr lang="en-US" sz="1565" dirty="0">
                <a:solidFill>
                  <a:srgbClr val="333F70"/>
                </a:solidFill>
                <a:latin typeface="Open Sans" pitchFamily="34" charset="0"/>
                <a:ea typeface="Open Sans" pitchFamily="34" charset="-122"/>
                <a:cs typeface="Open Sans" pitchFamily="34" charset="-120"/>
              </a:rPr>
              <a:t>future_sales = model.predict(new_data) print(f'Predicted future sales: {future_sales}')</a:t>
            </a:r>
            <a:endParaRPr lang="en-US" sz="156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16200120"/>
          </a:xfrm>
          <a:prstGeom prst="rect">
            <a:avLst/>
          </a:prstGeom>
          <a:solidFill>
            <a:srgbClr val="FFFFFF"/>
          </a:solidFill>
        </p:spPr>
      </p:sp>
      <p:sp>
        <p:nvSpPr>
          <p:cNvPr id="4" name="Text 2"/>
          <p:cNvSpPr/>
          <p:nvPr/>
        </p:nvSpPr>
        <p:spPr>
          <a:xfrm>
            <a:off x="2065496" y="436602"/>
            <a:ext cx="8535591" cy="496133"/>
          </a:xfrm>
          <a:prstGeom prst="rect">
            <a:avLst/>
          </a:prstGeom>
          <a:noFill/>
        </p:spPr>
        <p:txBody>
          <a:bodyPr wrap="none" rtlCol="0" anchor="t"/>
          <a:lstStyle/>
          <a:p>
            <a:pPr marL="0" indent="0">
              <a:lnSpc>
                <a:spcPts val="3905"/>
              </a:lnSpc>
              <a:buNone/>
            </a:pPr>
            <a:r>
              <a:rPr lang="en-US" sz="3125" b="1" dirty="0">
                <a:solidFill>
                  <a:srgbClr val="333F70"/>
                </a:solidFill>
                <a:latin typeface="Unbounded" pitchFamily="34" charset="0"/>
                <a:ea typeface="Unbounded" pitchFamily="34" charset="-122"/>
                <a:cs typeface="Unbounded" pitchFamily="34" charset="-120"/>
              </a:rPr>
              <a:t>Output for the problem statement</a:t>
            </a:r>
            <a:endParaRPr lang="en-US" sz="3125" dirty="0"/>
          </a:p>
        </p:txBody>
      </p:sp>
      <p:sp>
        <p:nvSpPr>
          <p:cNvPr id="5" name="Text 3"/>
          <p:cNvSpPr/>
          <p:nvPr/>
        </p:nvSpPr>
        <p:spPr>
          <a:xfrm>
            <a:off x="2065496" y="1250275"/>
            <a:ext cx="10499288" cy="254079"/>
          </a:xfrm>
          <a:prstGeom prst="rect">
            <a:avLst/>
          </a:prstGeom>
          <a:noFill/>
        </p:spPr>
        <p:txBody>
          <a:bodyPr wrap="non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Row ID    Order ID   Order Date    Ship Date     Ship Mode        Customer ID </a:t>
            </a:r>
            <a:endParaRPr lang="en-US" sz="1250" dirty="0"/>
          </a:p>
        </p:txBody>
      </p:sp>
      <p:sp>
        <p:nvSpPr>
          <p:cNvPr id="6" name="Text 4"/>
          <p:cNvSpPr/>
          <p:nvPr/>
        </p:nvSpPr>
        <p:spPr>
          <a:xfrm>
            <a:off x="2065496" y="1682948"/>
            <a:ext cx="10499288" cy="1524476"/>
          </a:xfrm>
          <a:prstGeom prst="rect">
            <a:avLst/>
          </a:prstGeom>
          <a:noFill/>
        </p:spPr>
        <p:txBody>
          <a:bodyPr wrap="squar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
</a:t>
            </a:r>
            <a:r>
              <a:rPr lang="en-US" sz="1250" dirty="0">
                <a:solidFill>
                  <a:srgbClr val="333F70"/>
                </a:solidFill>
                <a:latin typeface="Open Sans" pitchFamily="34" charset="0"/>
                <a:ea typeface="Open Sans" pitchFamily="34" charset="-122"/>
                <a:cs typeface="Open Sans" pitchFamily="34" charset="-120"/>
              </a:rPr>
              <a:t>0                  1             CA-2016-152156 11/8/2016 11/11/2016    Second Class CG-12520</a:t>
            </a:r>
            <a:r>
              <a:rPr lang="en-US" sz="1250" dirty="0">
                <a:solidFill>
                  <a:srgbClr val="333F70"/>
                </a:solidFill>
                <a:latin typeface="Open Sans" pitchFamily="34" charset="0"/>
                <a:ea typeface="Open Sans" pitchFamily="34" charset="-122"/>
                <a:cs typeface="Open Sans" pitchFamily="34" charset="-120"/>
              </a:rPr>
              <a:t>
</a:t>
            </a:r>
            <a:r>
              <a:rPr lang="en-US" sz="1250" dirty="0">
                <a:solidFill>
                  <a:srgbClr val="333F70"/>
                </a:solidFill>
                <a:latin typeface="Open Sans" pitchFamily="34" charset="0"/>
                <a:ea typeface="Open Sans" pitchFamily="34" charset="-122"/>
                <a:cs typeface="Open Sans" pitchFamily="34" charset="-120"/>
              </a:rPr>
              <a:t>1                  2             CA-2016-152156 11/8/2016 11/11/2016    Second Class CG-12520</a:t>
            </a:r>
            <a:r>
              <a:rPr lang="en-US" sz="1250" dirty="0">
                <a:solidFill>
                  <a:srgbClr val="333F70"/>
                </a:solidFill>
                <a:latin typeface="Open Sans" pitchFamily="34" charset="0"/>
                <a:ea typeface="Open Sans" pitchFamily="34" charset="-122"/>
                <a:cs typeface="Open Sans" pitchFamily="34" charset="-120"/>
              </a:rPr>
              <a:t>
</a:t>
            </a:r>
            <a:r>
              <a:rPr lang="en-US" sz="1250" dirty="0">
                <a:solidFill>
                  <a:srgbClr val="333F70"/>
                </a:solidFill>
                <a:latin typeface="Open Sans" pitchFamily="34" charset="0"/>
                <a:ea typeface="Open Sans" pitchFamily="34" charset="-122"/>
                <a:cs typeface="Open Sans" pitchFamily="34" charset="-120"/>
              </a:rPr>
              <a:t>2                  4             US-2015-108966 10/11/2015 10/18/2015  Standard Class SO-20335</a:t>
            </a:r>
            <a:r>
              <a:rPr lang="en-US" sz="1250" dirty="0">
                <a:solidFill>
                  <a:srgbClr val="333F70"/>
                </a:solidFill>
                <a:latin typeface="Open Sans" pitchFamily="34" charset="0"/>
                <a:ea typeface="Open Sans" pitchFamily="34" charset="-122"/>
                <a:cs typeface="Open Sans" pitchFamily="34" charset="-120"/>
              </a:rPr>
              <a:t>
</a:t>
            </a:r>
            <a:r>
              <a:rPr lang="en-US" sz="1250" dirty="0">
                <a:solidFill>
                  <a:srgbClr val="333F70"/>
                </a:solidFill>
                <a:latin typeface="Open Sans" pitchFamily="34" charset="0"/>
                <a:ea typeface="Open Sans" pitchFamily="34" charset="-122"/>
                <a:cs typeface="Open Sans" pitchFamily="34" charset="-120"/>
              </a:rPr>
              <a:t>3                  6             CA-2014-115812  6/9/2014 6/14/2014         Standard Class BH-11710</a:t>
            </a:r>
            <a:r>
              <a:rPr lang="en-US" sz="1250" dirty="0">
                <a:solidFill>
                  <a:srgbClr val="333F70"/>
                </a:solidFill>
                <a:latin typeface="Open Sans" pitchFamily="34" charset="0"/>
                <a:ea typeface="Open Sans" pitchFamily="34" charset="-122"/>
                <a:cs typeface="Open Sans" pitchFamily="34" charset="-120"/>
              </a:rPr>
              <a:t>
</a:t>
            </a:r>
            <a:r>
              <a:rPr lang="en-US" sz="1250" dirty="0">
                <a:solidFill>
                  <a:srgbClr val="333F70"/>
                </a:solidFill>
                <a:latin typeface="Open Sans" pitchFamily="34" charset="0"/>
                <a:ea typeface="Open Sans" pitchFamily="34" charset="-122"/>
                <a:cs typeface="Open Sans" pitchFamily="34" charset="-120"/>
              </a:rPr>
              <a:t>4                 11            CA-2014-115812 6/9/2014 6/14/2014         Standard Class BH-11710</a:t>
            </a:r>
            <a:endParaRPr lang="en-US" sz="1250" dirty="0"/>
          </a:p>
        </p:txBody>
      </p:sp>
      <p:sp>
        <p:nvSpPr>
          <p:cNvPr id="7" name="Shape 5"/>
          <p:cNvSpPr/>
          <p:nvPr/>
        </p:nvSpPr>
        <p:spPr>
          <a:xfrm>
            <a:off x="2065496" y="3386018"/>
            <a:ext cx="10499288" cy="746284"/>
          </a:xfrm>
          <a:prstGeom prst="roundRect">
            <a:avLst>
              <a:gd name="adj" fmla="val 8936"/>
            </a:avLst>
          </a:prstGeom>
          <a:solidFill>
            <a:srgbClr val="D6F5EE"/>
          </a:solidFill>
        </p:spPr>
      </p:sp>
      <p:sp>
        <p:nvSpPr>
          <p:cNvPr id="8" name="Shape 6"/>
          <p:cNvSpPr/>
          <p:nvPr/>
        </p:nvSpPr>
        <p:spPr>
          <a:xfrm>
            <a:off x="2057638" y="3386018"/>
            <a:ext cx="10515005" cy="746284"/>
          </a:xfrm>
          <a:prstGeom prst="roundRect">
            <a:avLst>
              <a:gd name="adj" fmla="val 3191"/>
            </a:avLst>
          </a:prstGeom>
          <a:solidFill>
            <a:srgbClr val="D6F5EE"/>
          </a:solidFill>
        </p:spPr>
      </p:sp>
      <p:sp>
        <p:nvSpPr>
          <p:cNvPr id="9" name="Text 7"/>
          <p:cNvSpPr/>
          <p:nvPr/>
        </p:nvSpPr>
        <p:spPr>
          <a:xfrm>
            <a:off x="2216348" y="3505081"/>
            <a:ext cx="10197584" cy="508159"/>
          </a:xfrm>
          <a:prstGeom prst="rect">
            <a:avLst/>
          </a:prstGeom>
          <a:noFill/>
        </p:spPr>
        <p:txBody>
          <a:bodyPr wrap="square" rtlCol="0" anchor="t"/>
          <a:lstStyle/>
          <a:p>
            <a:pPr marL="0" indent="0">
              <a:lnSpc>
                <a:spcPts val="2000"/>
              </a:lnSpc>
              <a:buNone/>
            </a:pPr>
            <a:r>
              <a:rPr lang="en-US" sz="1250" dirty="0">
                <a:solidFill>
                  <a:srgbClr val="333F70"/>
                </a:solidFill>
                <a:highlight>
                  <a:srgbClr val="D6F5EE"/>
                </a:highlight>
                <a:latin typeface="Consolas" panose="020B0609020204030204" pitchFamily="34" charset="0"/>
                <a:ea typeface="Consolas" panose="020B0609020204030204" pitchFamily="34" charset="-122"/>
                <a:cs typeface="Consolas" panose="020B0609020204030204" pitchFamily="34" charset="-120"/>
              </a:rPr>
              <a:t> CustomerName   Segment   Country      City  ... Postal Code  \
</a:t>
            </a:r>
            <a:endParaRPr lang="en-US" sz="1250" dirty="0"/>
          </a:p>
        </p:txBody>
      </p:sp>
      <p:sp>
        <p:nvSpPr>
          <p:cNvPr id="10" name="Text 8"/>
          <p:cNvSpPr/>
          <p:nvPr/>
        </p:nvSpPr>
        <p:spPr>
          <a:xfrm>
            <a:off x="2065496" y="4310896"/>
            <a:ext cx="10499288" cy="1270397"/>
          </a:xfrm>
          <a:prstGeom prst="rect">
            <a:avLst/>
          </a:prstGeom>
          <a:noFill/>
        </p:spPr>
        <p:txBody>
          <a:bodyPr wrap="squar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0 Claire Gute            Consumer United States Henderson ... 42420</a:t>
            </a:r>
            <a:r>
              <a:rPr lang="en-US" sz="1250" dirty="0">
                <a:solidFill>
                  <a:srgbClr val="333F70"/>
                </a:solidFill>
                <a:latin typeface="Open Sans" pitchFamily="34" charset="0"/>
                <a:ea typeface="Open Sans" pitchFamily="34" charset="-122"/>
                <a:cs typeface="Open Sans" pitchFamily="34" charset="-120"/>
              </a:rPr>
              <a:t>
</a:t>
            </a:r>
            <a:r>
              <a:rPr lang="en-US" sz="1250" dirty="0">
                <a:solidFill>
                  <a:srgbClr val="333F70"/>
                </a:solidFill>
                <a:latin typeface="Open Sans" pitchFamily="34" charset="0"/>
                <a:ea typeface="Open Sans" pitchFamily="34" charset="-122"/>
                <a:cs typeface="Open Sans" pitchFamily="34" charset="-120"/>
              </a:rPr>
              <a:t>1 Claire Gute            Consumer United States Henderson ... 42420</a:t>
            </a:r>
            <a:r>
              <a:rPr lang="en-US" sz="1250" dirty="0">
                <a:solidFill>
                  <a:srgbClr val="333F70"/>
                </a:solidFill>
                <a:latin typeface="Open Sans" pitchFamily="34" charset="0"/>
                <a:ea typeface="Open Sans" pitchFamily="34" charset="-122"/>
                <a:cs typeface="Open Sans" pitchFamily="34" charset="-120"/>
              </a:rPr>
              <a:t>
</a:t>
            </a:r>
            <a:r>
              <a:rPr lang="en-US" sz="1250" dirty="0">
                <a:solidFill>
                  <a:srgbClr val="333F70"/>
                </a:solidFill>
                <a:latin typeface="Open Sans" pitchFamily="34" charset="0"/>
                <a:ea typeface="Open Sans" pitchFamily="34" charset="-122"/>
                <a:cs typeface="Open Sans" pitchFamily="34" charset="-120"/>
              </a:rPr>
              <a:t>2 Sean O'Donnell    Consumer United States Fort Lauderdale ... 33311</a:t>
            </a:r>
            <a:r>
              <a:rPr lang="en-US" sz="1250" dirty="0">
                <a:solidFill>
                  <a:srgbClr val="333F70"/>
                </a:solidFill>
                <a:latin typeface="Open Sans" pitchFamily="34" charset="0"/>
                <a:ea typeface="Open Sans" pitchFamily="34" charset="-122"/>
                <a:cs typeface="Open Sans" pitchFamily="34" charset="-120"/>
              </a:rPr>
              <a:t>
</a:t>
            </a:r>
            <a:r>
              <a:rPr lang="en-US" sz="1250" dirty="0">
                <a:solidFill>
                  <a:srgbClr val="333F70"/>
                </a:solidFill>
                <a:latin typeface="Open Sans" pitchFamily="34" charset="0"/>
                <a:ea typeface="Open Sans" pitchFamily="34" charset="-122"/>
                <a:cs typeface="Open Sans" pitchFamily="34" charset="-120"/>
              </a:rPr>
              <a:t>3 Brosina Hoffman Consumer United States Los Angeles ... 90032</a:t>
            </a:r>
            <a:r>
              <a:rPr lang="en-US" sz="1250" dirty="0">
                <a:solidFill>
                  <a:srgbClr val="333F70"/>
                </a:solidFill>
                <a:latin typeface="Open Sans" pitchFamily="34" charset="0"/>
                <a:ea typeface="Open Sans" pitchFamily="34" charset="-122"/>
                <a:cs typeface="Open Sans" pitchFamily="34" charset="-120"/>
              </a:rPr>
              <a:t>
</a:t>
            </a:r>
            <a:r>
              <a:rPr lang="en-US" sz="1250" dirty="0">
                <a:solidFill>
                  <a:srgbClr val="333F70"/>
                </a:solidFill>
                <a:latin typeface="Open Sans" pitchFamily="34" charset="0"/>
                <a:ea typeface="Open Sans" pitchFamily="34" charset="-122"/>
                <a:cs typeface="Open Sans" pitchFamily="34" charset="-120"/>
              </a:rPr>
              <a:t>4 Brosina Hoffman Consumer United States Los Angeles ... 90032</a:t>
            </a:r>
            <a:endParaRPr lang="en-US" sz="1250" dirty="0"/>
          </a:p>
        </p:txBody>
      </p:sp>
      <p:sp>
        <p:nvSpPr>
          <p:cNvPr id="11" name="Text 9"/>
          <p:cNvSpPr/>
          <p:nvPr/>
        </p:nvSpPr>
        <p:spPr>
          <a:xfrm>
            <a:off x="2065496" y="5759887"/>
            <a:ext cx="10499288" cy="1524476"/>
          </a:xfrm>
          <a:prstGeom prst="rect">
            <a:avLst/>
          </a:prstGeom>
          <a:noFill/>
        </p:spPr>
        <p:txBody>
          <a:bodyPr wrap="squar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Region     Product ID      Category      Sub-Category </a:t>
            </a:r>
            <a:r>
              <a:rPr lang="en-US" sz="1250" dirty="0">
                <a:solidFill>
                  <a:srgbClr val="333F70"/>
                </a:solidFill>
                <a:latin typeface="Open Sans" pitchFamily="34" charset="0"/>
                <a:ea typeface="Open Sans" pitchFamily="34" charset="-122"/>
                <a:cs typeface="Open Sans" pitchFamily="34" charset="-120"/>
              </a:rPr>
              <a:t>
</a:t>
            </a:r>
            <a:r>
              <a:rPr lang="en-US" sz="1250" dirty="0">
                <a:solidFill>
                  <a:srgbClr val="333F70"/>
                </a:solidFill>
                <a:latin typeface="Open Sans" pitchFamily="34" charset="0"/>
                <a:ea typeface="Open Sans" pitchFamily="34" charset="-122"/>
                <a:cs typeface="Open Sans" pitchFamily="34" charset="-120"/>
              </a:rPr>
              <a:t>0 South    FUR-BO-10001798 Furniture Bookcases</a:t>
            </a:r>
            <a:r>
              <a:rPr lang="en-US" sz="1250" dirty="0">
                <a:solidFill>
                  <a:srgbClr val="333F70"/>
                </a:solidFill>
                <a:latin typeface="Open Sans" pitchFamily="34" charset="0"/>
                <a:ea typeface="Open Sans" pitchFamily="34" charset="-122"/>
                <a:cs typeface="Open Sans" pitchFamily="34" charset="-120"/>
              </a:rPr>
              <a:t>
</a:t>
            </a:r>
            <a:r>
              <a:rPr lang="en-US" sz="1250" dirty="0">
                <a:solidFill>
                  <a:srgbClr val="333F70"/>
                </a:solidFill>
                <a:latin typeface="Open Sans" pitchFamily="34" charset="0"/>
                <a:ea typeface="Open Sans" pitchFamily="34" charset="-122"/>
                <a:cs typeface="Open Sans" pitchFamily="34" charset="-120"/>
              </a:rPr>
              <a:t>1 South    FUR-CH-10000454 Furniture Chairs</a:t>
            </a:r>
            <a:r>
              <a:rPr lang="en-US" sz="1250" dirty="0">
                <a:solidFill>
                  <a:srgbClr val="333F70"/>
                </a:solidFill>
                <a:latin typeface="Open Sans" pitchFamily="34" charset="0"/>
                <a:ea typeface="Open Sans" pitchFamily="34" charset="-122"/>
                <a:cs typeface="Open Sans" pitchFamily="34" charset="-120"/>
              </a:rPr>
              <a:t>
</a:t>
            </a:r>
            <a:r>
              <a:rPr lang="en-US" sz="1250" dirty="0">
                <a:solidFill>
                  <a:srgbClr val="333F70"/>
                </a:solidFill>
                <a:latin typeface="Open Sans" pitchFamily="34" charset="0"/>
                <a:ea typeface="Open Sans" pitchFamily="34" charset="-122"/>
                <a:cs typeface="Open Sans" pitchFamily="34" charset="-120"/>
              </a:rPr>
              <a:t>2 South    FUR-TA-10000577 Furniture Tables</a:t>
            </a:r>
            <a:r>
              <a:rPr lang="en-US" sz="1250" dirty="0">
                <a:solidFill>
                  <a:srgbClr val="333F70"/>
                </a:solidFill>
                <a:latin typeface="Open Sans" pitchFamily="34" charset="0"/>
                <a:ea typeface="Open Sans" pitchFamily="34" charset="-122"/>
                <a:cs typeface="Open Sans" pitchFamily="34" charset="-120"/>
              </a:rPr>
              <a:t>
</a:t>
            </a:r>
            <a:r>
              <a:rPr lang="en-US" sz="1250" dirty="0">
                <a:solidFill>
                  <a:srgbClr val="333F70"/>
                </a:solidFill>
                <a:latin typeface="Open Sans" pitchFamily="34" charset="0"/>
                <a:ea typeface="Open Sans" pitchFamily="34" charset="-122"/>
                <a:cs typeface="Open Sans" pitchFamily="34" charset="-120"/>
              </a:rPr>
              <a:t>3 West     FUR-FU-10001487 Furniture Furnishings</a:t>
            </a:r>
            <a:r>
              <a:rPr lang="en-US" sz="1250" dirty="0">
                <a:solidFill>
                  <a:srgbClr val="333F70"/>
                </a:solidFill>
                <a:latin typeface="Open Sans" pitchFamily="34" charset="0"/>
                <a:ea typeface="Open Sans" pitchFamily="34" charset="-122"/>
                <a:cs typeface="Open Sans" pitchFamily="34" charset="-120"/>
              </a:rPr>
              <a:t>
</a:t>
            </a:r>
            <a:r>
              <a:rPr lang="en-US" sz="1250" dirty="0">
                <a:solidFill>
                  <a:srgbClr val="333F70"/>
                </a:solidFill>
                <a:latin typeface="Open Sans" pitchFamily="34" charset="0"/>
                <a:ea typeface="Open Sans" pitchFamily="34" charset="-122"/>
                <a:cs typeface="Open Sans" pitchFamily="34" charset="-120"/>
              </a:rPr>
              <a:t>4 West       FUR-TA-10001539 Furniture Tables</a:t>
            </a:r>
            <a:endParaRPr lang="en-US" sz="1250" dirty="0"/>
          </a:p>
        </p:txBody>
      </p:sp>
      <p:sp>
        <p:nvSpPr>
          <p:cNvPr id="12" name="Shape 10"/>
          <p:cNvSpPr/>
          <p:nvPr/>
        </p:nvSpPr>
        <p:spPr>
          <a:xfrm>
            <a:off x="2065496" y="7462957"/>
            <a:ext cx="10499288" cy="746284"/>
          </a:xfrm>
          <a:prstGeom prst="roundRect">
            <a:avLst>
              <a:gd name="adj" fmla="val 8936"/>
            </a:avLst>
          </a:prstGeom>
          <a:solidFill>
            <a:srgbClr val="D6F5EE"/>
          </a:solidFill>
        </p:spPr>
      </p:sp>
      <p:sp>
        <p:nvSpPr>
          <p:cNvPr id="13" name="Shape 11"/>
          <p:cNvSpPr/>
          <p:nvPr/>
        </p:nvSpPr>
        <p:spPr>
          <a:xfrm>
            <a:off x="2057638" y="7462957"/>
            <a:ext cx="10515005" cy="746284"/>
          </a:xfrm>
          <a:prstGeom prst="roundRect">
            <a:avLst>
              <a:gd name="adj" fmla="val 3191"/>
            </a:avLst>
          </a:prstGeom>
          <a:solidFill>
            <a:srgbClr val="D6F5EE"/>
          </a:solidFill>
        </p:spPr>
      </p:sp>
      <p:sp>
        <p:nvSpPr>
          <p:cNvPr id="14" name="Text 12"/>
          <p:cNvSpPr/>
          <p:nvPr/>
        </p:nvSpPr>
        <p:spPr>
          <a:xfrm>
            <a:off x="2216348" y="7582019"/>
            <a:ext cx="10197584" cy="508159"/>
          </a:xfrm>
          <a:prstGeom prst="rect">
            <a:avLst/>
          </a:prstGeom>
          <a:noFill/>
        </p:spPr>
        <p:txBody>
          <a:bodyPr wrap="square" rtlCol="0" anchor="t"/>
          <a:lstStyle/>
          <a:p>
            <a:pPr marL="0" indent="0">
              <a:lnSpc>
                <a:spcPts val="2000"/>
              </a:lnSpc>
              <a:buNone/>
            </a:pPr>
            <a:r>
              <a:rPr lang="en-US" sz="1250" dirty="0">
                <a:solidFill>
                  <a:srgbClr val="333F70"/>
                </a:solidFill>
                <a:highlight>
                  <a:srgbClr val="D6F5EE"/>
                </a:highlight>
                <a:latin typeface="Consolas" panose="020B0609020204030204" pitchFamily="34" charset="0"/>
                <a:ea typeface="Consolas" panose="020B0609020204030204" pitchFamily="34" charset="-122"/>
                <a:cs typeface="Consolas" panose="020B0609020204030204" pitchFamily="34" charset="-120"/>
              </a:rPr>
              <a:t>Product Name      Sales  Quantity  \
</a:t>
            </a:r>
            <a:endParaRPr lang="en-US" sz="1250" dirty="0"/>
          </a:p>
        </p:txBody>
      </p:sp>
      <p:sp>
        <p:nvSpPr>
          <p:cNvPr id="15" name="Text 13"/>
          <p:cNvSpPr/>
          <p:nvPr/>
        </p:nvSpPr>
        <p:spPr>
          <a:xfrm>
            <a:off x="2065496" y="8387834"/>
            <a:ext cx="10499288" cy="1270397"/>
          </a:xfrm>
          <a:prstGeom prst="rect">
            <a:avLst/>
          </a:prstGeom>
          <a:noFill/>
        </p:spPr>
        <p:txBody>
          <a:bodyPr wrap="squar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0 Bush Somerset Collection Bookcase 261.9600 2</a:t>
            </a:r>
            <a:r>
              <a:rPr lang="en-US" sz="1250" dirty="0">
                <a:solidFill>
                  <a:srgbClr val="333F70"/>
                </a:solidFill>
                <a:latin typeface="Open Sans" pitchFamily="34" charset="0"/>
                <a:ea typeface="Open Sans" pitchFamily="34" charset="-122"/>
                <a:cs typeface="Open Sans" pitchFamily="34" charset="-120"/>
              </a:rPr>
              <a:t>
</a:t>
            </a:r>
            <a:r>
              <a:rPr lang="en-US" sz="1250" dirty="0">
                <a:solidFill>
                  <a:srgbClr val="333F70"/>
                </a:solidFill>
                <a:latin typeface="Open Sans" pitchFamily="34" charset="0"/>
                <a:ea typeface="Open Sans" pitchFamily="34" charset="-122"/>
                <a:cs typeface="Open Sans" pitchFamily="34" charset="-120"/>
              </a:rPr>
              <a:t>1 Hon Deluxe Fabric Upholstered Stacking Chairs,... 731.9400 3</a:t>
            </a:r>
            <a:r>
              <a:rPr lang="en-US" sz="1250" dirty="0">
                <a:solidFill>
                  <a:srgbClr val="333F70"/>
                </a:solidFill>
                <a:latin typeface="Open Sans" pitchFamily="34" charset="0"/>
                <a:ea typeface="Open Sans" pitchFamily="34" charset="-122"/>
                <a:cs typeface="Open Sans" pitchFamily="34" charset="-120"/>
              </a:rPr>
              <a:t>
</a:t>
            </a:r>
            <a:r>
              <a:rPr lang="en-US" sz="1250" dirty="0">
                <a:solidFill>
                  <a:srgbClr val="333F70"/>
                </a:solidFill>
                <a:latin typeface="Open Sans" pitchFamily="34" charset="0"/>
                <a:ea typeface="Open Sans" pitchFamily="34" charset="-122"/>
                <a:cs typeface="Open Sans" pitchFamily="34" charset="-120"/>
              </a:rPr>
              <a:t>2 Bretford CR4500 Series Slim Rectangular Table 957.5775 5</a:t>
            </a:r>
            <a:r>
              <a:rPr lang="en-US" sz="1250" dirty="0">
                <a:solidFill>
                  <a:srgbClr val="333F70"/>
                </a:solidFill>
                <a:latin typeface="Open Sans" pitchFamily="34" charset="0"/>
                <a:ea typeface="Open Sans" pitchFamily="34" charset="-122"/>
                <a:cs typeface="Open Sans" pitchFamily="34" charset="-120"/>
              </a:rPr>
              <a:t>
</a:t>
            </a:r>
            <a:r>
              <a:rPr lang="en-US" sz="1250" dirty="0">
                <a:solidFill>
                  <a:srgbClr val="333F70"/>
                </a:solidFill>
                <a:latin typeface="Open Sans" pitchFamily="34" charset="0"/>
                <a:ea typeface="Open Sans" pitchFamily="34" charset="-122"/>
                <a:cs typeface="Open Sans" pitchFamily="34" charset="-120"/>
              </a:rPr>
              <a:t>3 Eldon Expressions Wood and Plastic Desk Access... 48.8600 7</a:t>
            </a:r>
            <a:r>
              <a:rPr lang="en-US" sz="1250" dirty="0">
                <a:solidFill>
                  <a:srgbClr val="333F70"/>
                </a:solidFill>
                <a:latin typeface="Open Sans" pitchFamily="34" charset="0"/>
                <a:ea typeface="Open Sans" pitchFamily="34" charset="-122"/>
                <a:cs typeface="Open Sans" pitchFamily="34" charset="-120"/>
              </a:rPr>
              <a:t>
</a:t>
            </a:r>
            <a:r>
              <a:rPr lang="en-US" sz="1250" dirty="0">
                <a:solidFill>
                  <a:srgbClr val="333F70"/>
                </a:solidFill>
                <a:latin typeface="Open Sans" pitchFamily="34" charset="0"/>
                <a:ea typeface="Open Sans" pitchFamily="34" charset="-122"/>
                <a:cs typeface="Open Sans" pitchFamily="34" charset="-120"/>
              </a:rPr>
              <a:t>4 Chromcraft Rectangular Conference Tables 1706.1840 9</a:t>
            </a:r>
            <a:endParaRPr lang="en-US" sz="1250" dirty="0"/>
          </a:p>
        </p:txBody>
      </p:sp>
      <p:sp>
        <p:nvSpPr>
          <p:cNvPr id="16" name="Text 14"/>
          <p:cNvSpPr/>
          <p:nvPr/>
        </p:nvSpPr>
        <p:spPr>
          <a:xfrm>
            <a:off x="2065496" y="9836825"/>
            <a:ext cx="10499288" cy="1524476"/>
          </a:xfrm>
          <a:prstGeom prst="rect">
            <a:avLst/>
          </a:prstGeom>
          <a:noFill/>
        </p:spPr>
        <p:txBody>
          <a:bodyPr wrap="squar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Discount Profit</a:t>
            </a:r>
            <a:r>
              <a:rPr lang="en-US" sz="1250" dirty="0">
                <a:solidFill>
                  <a:srgbClr val="333F70"/>
                </a:solidFill>
                <a:latin typeface="Open Sans" pitchFamily="34" charset="0"/>
                <a:ea typeface="Open Sans" pitchFamily="34" charset="-122"/>
                <a:cs typeface="Open Sans" pitchFamily="34" charset="-120"/>
              </a:rPr>
              <a:t>
</a:t>
            </a:r>
            <a:r>
              <a:rPr lang="en-US" sz="1250" dirty="0">
                <a:solidFill>
                  <a:srgbClr val="333F70"/>
                </a:solidFill>
                <a:latin typeface="Open Sans" pitchFamily="34" charset="0"/>
                <a:ea typeface="Open Sans" pitchFamily="34" charset="-122"/>
                <a:cs typeface="Open Sans" pitchFamily="34" charset="-120"/>
              </a:rPr>
              <a:t>0 0.00 41.9136</a:t>
            </a:r>
            <a:r>
              <a:rPr lang="en-US" sz="1250" dirty="0">
                <a:solidFill>
                  <a:srgbClr val="333F70"/>
                </a:solidFill>
                <a:latin typeface="Open Sans" pitchFamily="34" charset="0"/>
                <a:ea typeface="Open Sans" pitchFamily="34" charset="-122"/>
                <a:cs typeface="Open Sans" pitchFamily="34" charset="-120"/>
              </a:rPr>
              <a:t>
</a:t>
            </a:r>
            <a:r>
              <a:rPr lang="en-US" sz="1250" dirty="0">
                <a:solidFill>
                  <a:srgbClr val="333F70"/>
                </a:solidFill>
                <a:latin typeface="Open Sans" pitchFamily="34" charset="0"/>
                <a:ea typeface="Open Sans" pitchFamily="34" charset="-122"/>
                <a:cs typeface="Open Sans" pitchFamily="34" charset="-120"/>
              </a:rPr>
              <a:t>1 0.00 219.5820</a:t>
            </a:r>
            <a:r>
              <a:rPr lang="en-US" sz="1250" dirty="0">
                <a:solidFill>
                  <a:srgbClr val="333F70"/>
                </a:solidFill>
                <a:latin typeface="Open Sans" pitchFamily="34" charset="0"/>
                <a:ea typeface="Open Sans" pitchFamily="34" charset="-122"/>
                <a:cs typeface="Open Sans" pitchFamily="34" charset="-120"/>
              </a:rPr>
              <a:t>
</a:t>
            </a:r>
            <a:r>
              <a:rPr lang="en-US" sz="1250" dirty="0">
                <a:solidFill>
                  <a:srgbClr val="333F70"/>
                </a:solidFill>
                <a:latin typeface="Open Sans" pitchFamily="34" charset="0"/>
                <a:ea typeface="Open Sans" pitchFamily="34" charset="-122"/>
                <a:cs typeface="Open Sans" pitchFamily="34" charset="-120"/>
              </a:rPr>
              <a:t>2 0.45 -383.0310</a:t>
            </a:r>
            <a:r>
              <a:rPr lang="en-US" sz="1250" dirty="0">
                <a:solidFill>
                  <a:srgbClr val="333F70"/>
                </a:solidFill>
                <a:latin typeface="Open Sans" pitchFamily="34" charset="0"/>
                <a:ea typeface="Open Sans" pitchFamily="34" charset="-122"/>
                <a:cs typeface="Open Sans" pitchFamily="34" charset="-120"/>
              </a:rPr>
              <a:t>
</a:t>
            </a:r>
            <a:r>
              <a:rPr lang="en-US" sz="1250" dirty="0">
                <a:solidFill>
                  <a:srgbClr val="333F70"/>
                </a:solidFill>
                <a:latin typeface="Open Sans" pitchFamily="34" charset="0"/>
                <a:ea typeface="Open Sans" pitchFamily="34" charset="-122"/>
                <a:cs typeface="Open Sans" pitchFamily="34" charset="-120"/>
              </a:rPr>
              <a:t>3 0.00 14.1694</a:t>
            </a:r>
            <a:r>
              <a:rPr lang="en-US" sz="1250" dirty="0">
                <a:solidFill>
                  <a:srgbClr val="333F70"/>
                </a:solidFill>
                <a:latin typeface="Open Sans" pitchFamily="34" charset="0"/>
                <a:ea typeface="Open Sans" pitchFamily="34" charset="-122"/>
                <a:cs typeface="Open Sans" pitchFamily="34" charset="-120"/>
              </a:rPr>
              <a:t>
</a:t>
            </a:r>
            <a:r>
              <a:rPr lang="en-US" sz="1250" dirty="0">
                <a:solidFill>
                  <a:srgbClr val="333F70"/>
                </a:solidFill>
                <a:latin typeface="Open Sans" pitchFamily="34" charset="0"/>
                <a:ea typeface="Open Sans" pitchFamily="34" charset="-122"/>
                <a:cs typeface="Open Sans" pitchFamily="34" charset="-120"/>
              </a:rPr>
              <a:t>4 0.20 85.3092</a:t>
            </a:r>
            <a:endParaRPr lang="en-US" sz="1250" dirty="0"/>
          </a:p>
        </p:txBody>
      </p:sp>
      <p:sp>
        <p:nvSpPr>
          <p:cNvPr id="17" name="Text 15"/>
          <p:cNvSpPr/>
          <p:nvPr/>
        </p:nvSpPr>
        <p:spPr>
          <a:xfrm>
            <a:off x="2065496" y="11539895"/>
            <a:ext cx="10499288" cy="254079"/>
          </a:xfrm>
          <a:prstGeom prst="rect">
            <a:avLst/>
          </a:prstGeom>
          <a:noFill/>
        </p:spPr>
        <p:txBody>
          <a:bodyPr wrap="non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 Row ID 0</a:t>
            </a:r>
            <a:endParaRPr lang="en-US" sz="1250" dirty="0"/>
          </a:p>
        </p:txBody>
      </p:sp>
      <p:sp>
        <p:nvSpPr>
          <p:cNvPr id="18" name="Text 16"/>
          <p:cNvSpPr/>
          <p:nvPr/>
        </p:nvSpPr>
        <p:spPr>
          <a:xfrm>
            <a:off x="2065496" y="11972568"/>
            <a:ext cx="10499288" cy="254079"/>
          </a:xfrm>
          <a:prstGeom prst="rect">
            <a:avLst/>
          </a:prstGeom>
          <a:noFill/>
        </p:spPr>
        <p:txBody>
          <a:bodyPr wrap="non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 Order ID 0 Order Date 0</a:t>
            </a:r>
            <a:endParaRPr lang="en-US" sz="1250" dirty="0"/>
          </a:p>
        </p:txBody>
      </p:sp>
      <p:sp>
        <p:nvSpPr>
          <p:cNvPr id="19" name="Text 17"/>
          <p:cNvSpPr/>
          <p:nvPr/>
        </p:nvSpPr>
        <p:spPr>
          <a:xfrm>
            <a:off x="2065496" y="12405241"/>
            <a:ext cx="10499288" cy="254079"/>
          </a:xfrm>
          <a:prstGeom prst="rect">
            <a:avLst/>
          </a:prstGeom>
          <a:noFill/>
        </p:spPr>
        <p:txBody>
          <a:bodyPr wrap="non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Ship Date 0 Ship Mode 0</a:t>
            </a:r>
            <a:endParaRPr lang="en-US" sz="1250" dirty="0"/>
          </a:p>
        </p:txBody>
      </p:sp>
      <p:sp>
        <p:nvSpPr>
          <p:cNvPr id="20" name="Text 18"/>
          <p:cNvSpPr/>
          <p:nvPr/>
        </p:nvSpPr>
        <p:spPr>
          <a:xfrm>
            <a:off x="2065496" y="12837914"/>
            <a:ext cx="10499288" cy="254079"/>
          </a:xfrm>
          <a:prstGeom prst="rect">
            <a:avLst/>
          </a:prstGeom>
          <a:noFill/>
        </p:spPr>
        <p:txBody>
          <a:bodyPr wrap="non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 Customer ID 0 Customer Name 0 </a:t>
            </a:r>
            <a:endParaRPr lang="en-US" sz="1250" dirty="0"/>
          </a:p>
        </p:txBody>
      </p:sp>
      <p:sp>
        <p:nvSpPr>
          <p:cNvPr id="21" name="Text 19"/>
          <p:cNvSpPr/>
          <p:nvPr/>
        </p:nvSpPr>
        <p:spPr>
          <a:xfrm>
            <a:off x="2065496" y="13270587"/>
            <a:ext cx="10499288" cy="254079"/>
          </a:xfrm>
          <a:prstGeom prst="rect">
            <a:avLst/>
          </a:prstGeom>
          <a:noFill/>
        </p:spPr>
        <p:txBody>
          <a:bodyPr wrap="non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Segment 0 Country 0 City 0 State 0 Postal Code 0 Region 0 </a:t>
            </a:r>
            <a:endParaRPr lang="en-US" sz="1250" dirty="0"/>
          </a:p>
        </p:txBody>
      </p:sp>
      <p:sp>
        <p:nvSpPr>
          <p:cNvPr id="22" name="Text 20"/>
          <p:cNvSpPr/>
          <p:nvPr/>
        </p:nvSpPr>
        <p:spPr>
          <a:xfrm>
            <a:off x="2065496" y="13703260"/>
            <a:ext cx="10499288" cy="254079"/>
          </a:xfrm>
          <a:prstGeom prst="rect">
            <a:avLst/>
          </a:prstGeom>
          <a:noFill/>
        </p:spPr>
        <p:txBody>
          <a:bodyPr wrap="non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Product ID 0 Category 0 Sub-Category 0 Product Name 0 Sales 0 Quantity 0 Discount 0 Profit 0</a:t>
            </a:r>
            <a:endParaRPr lang="en-US" sz="1250" dirty="0"/>
          </a:p>
        </p:txBody>
      </p:sp>
      <p:sp>
        <p:nvSpPr>
          <p:cNvPr id="23" name="Text 21"/>
          <p:cNvSpPr/>
          <p:nvPr/>
        </p:nvSpPr>
        <p:spPr>
          <a:xfrm>
            <a:off x="2065496" y="14135933"/>
            <a:ext cx="10499288" cy="254079"/>
          </a:xfrm>
          <a:prstGeom prst="rect">
            <a:avLst/>
          </a:prstGeom>
          <a:noFill/>
        </p:spPr>
        <p:txBody>
          <a:bodyPr wrap="non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 dtype: int64</a:t>
            </a:r>
            <a:endParaRPr lang="en-US" sz="1250" dirty="0"/>
          </a:p>
        </p:txBody>
      </p:sp>
      <p:sp>
        <p:nvSpPr>
          <p:cNvPr id="24" name="Text 22"/>
          <p:cNvSpPr/>
          <p:nvPr/>
        </p:nvSpPr>
        <p:spPr>
          <a:xfrm>
            <a:off x="2065496" y="14568607"/>
            <a:ext cx="10499288" cy="254079"/>
          </a:xfrm>
          <a:prstGeom prst="rect">
            <a:avLst/>
          </a:prstGeom>
          <a:noFill/>
        </p:spPr>
        <p:txBody>
          <a:bodyPr wrap="non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 Sales 1.000000 Quantity 0.437464</a:t>
            </a:r>
            <a:endParaRPr lang="en-US" sz="1250" dirty="0"/>
          </a:p>
        </p:txBody>
      </p:sp>
      <p:sp>
        <p:nvSpPr>
          <p:cNvPr id="25" name="Text 23"/>
          <p:cNvSpPr/>
          <p:nvPr/>
        </p:nvSpPr>
        <p:spPr>
          <a:xfrm>
            <a:off x="2065496" y="15001280"/>
            <a:ext cx="10499288" cy="762238"/>
          </a:xfrm>
          <a:prstGeom prst="rect">
            <a:avLst/>
          </a:prstGeom>
          <a:noFill/>
        </p:spPr>
        <p:txBody>
          <a:bodyPr wrap="square" rtlCol="0" anchor="t"/>
          <a:lstStyle/>
          <a:p>
            <a:pPr marL="0" indent="0">
              <a:lnSpc>
                <a:spcPts val="2000"/>
              </a:lnSpc>
              <a:buNone/>
            </a:pPr>
            <a:r>
              <a:rPr lang="en-US" sz="1250" dirty="0">
                <a:solidFill>
                  <a:srgbClr val="333F70"/>
                </a:solidFill>
                <a:latin typeface="Open Sans" pitchFamily="34" charset="0"/>
                <a:ea typeface="Open Sans" pitchFamily="34" charset="-122"/>
                <a:cs typeface="Open Sans" pitchFamily="34" charset="-120"/>
              </a:rPr>
              <a:t> Product Name_HON 5400 Series Task Chairs for Big and Tall 0.291594 Product ID_FUR-CH-10002024 0.291594 Product ID_FUR-BO-10004834 0.267890 ...</a:t>
            </a:r>
            <a:r>
              <a:rPr lang="en-US" sz="1250" dirty="0">
                <a:solidFill>
                  <a:srgbClr val="333F70"/>
                </a:solidFill>
                <a:latin typeface="Open Sans" pitchFamily="34" charset="0"/>
                <a:ea typeface="Open Sans" pitchFamily="34" charset="-122"/>
                <a:cs typeface="Open Sans" pitchFamily="34" charset="-120"/>
              </a:rPr>
              <a:t>
</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10489</Words>
  <Application>WPS Presentation</Application>
  <PresentationFormat>On-screen Show (16:9)</PresentationFormat>
  <Paragraphs>242</Paragraphs>
  <Slides>13</Slides>
  <Notes>13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13</vt:i4>
      </vt:variant>
    </vt:vector>
  </HeadingPairs>
  <TitlesOfParts>
    <vt:vector size="31" baseType="lpstr">
      <vt:lpstr>Arial</vt:lpstr>
      <vt:lpstr>SimSun</vt:lpstr>
      <vt:lpstr>Wingdings</vt:lpstr>
      <vt:lpstr>Unbounded</vt:lpstr>
      <vt:lpstr>Segoe Print</vt:lpstr>
      <vt:lpstr>Unbounded</vt:lpstr>
      <vt:lpstr>Unbounded</vt:lpstr>
      <vt:lpstr>Open Sans</vt:lpstr>
      <vt:lpstr>Open Sans</vt:lpstr>
      <vt:lpstr>Open Sans</vt:lpstr>
      <vt:lpstr>Consolas</vt:lpstr>
      <vt:lpstr>Consolas</vt:lpstr>
      <vt:lpstr>Consolas</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USER</cp:lastModifiedBy>
  <cp:revision>4</cp:revision>
  <dcterms:created xsi:type="dcterms:W3CDTF">2024-08-25T03:35:00Z</dcterms:created>
  <dcterms:modified xsi:type="dcterms:W3CDTF">2024-08-27T14:31:26Z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5CDF6E6D978A4C4AA44A3F8750ED032F_12</vt:lpwstr>
  </property>
  <property fmtid="{D5CDD505-2E9C-101B-9397-08002B2CF9AE}" pid="3" name="KSOProductBuildVer">
    <vt:lpwstr>1033-12.2.0.13472</vt:lpwstr>
  </property>
</Properties>
</file>